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43">
  <p:sldMasterIdLst>
    <p:sldMasterId id="2147483658" r:id="rId4"/>
  </p:sldMasterIdLst>
  <p:notesMasterIdLst>
    <p:notesMasterId r:id="rId30"/>
  </p:notesMasterIdLst>
  <p:handoutMasterIdLst>
    <p:handoutMasterId r:id="rId31"/>
  </p:handoutMasterIdLst>
  <p:sldIdLst>
    <p:sldId id="257" r:id="rId5"/>
    <p:sldId id="336" r:id="rId6"/>
    <p:sldId id="290" r:id="rId7"/>
    <p:sldId id="300" r:id="rId8"/>
    <p:sldId id="301" r:id="rId9"/>
    <p:sldId id="335" r:id="rId10"/>
    <p:sldId id="303" r:id="rId11"/>
    <p:sldId id="304" r:id="rId12"/>
    <p:sldId id="305" r:id="rId13"/>
    <p:sldId id="318" r:id="rId14"/>
    <p:sldId id="319" r:id="rId15"/>
    <p:sldId id="320" r:id="rId16"/>
    <p:sldId id="321" r:id="rId17"/>
    <p:sldId id="322" r:id="rId18"/>
    <p:sldId id="323" r:id="rId19"/>
    <p:sldId id="324" r:id="rId20"/>
    <p:sldId id="325" r:id="rId21"/>
    <p:sldId id="326" r:id="rId22"/>
    <p:sldId id="327" r:id="rId23"/>
    <p:sldId id="328" r:id="rId24"/>
    <p:sldId id="329" r:id="rId25"/>
    <p:sldId id="331" r:id="rId26"/>
    <p:sldId id="332" r:id="rId27"/>
    <p:sldId id="334" r:id="rId28"/>
    <p:sldId id="269" r:id="rId2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0D8D0"/>
    <a:srgbClr val="BF213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1D5924C-A0CC-486E-C902-65ED7515A4E1}" v="1" dt="2024-05-17T10:57:48.92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890" autoAdjust="0"/>
    <p:restoredTop sz="87391" autoAdjust="0"/>
  </p:normalViewPr>
  <p:slideViewPr>
    <p:cSldViewPr snapToGrid="0">
      <p:cViewPr varScale="1">
        <p:scale>
          <a:sx n="75" d="100"/>
          <a:sy n="75" d="100"/>
        </p:scale>
        <p:origin x="1699" y="4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presProps" Target="presProps.xml"/><Relationship Id="rId37"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microsoft.com/office/2016/11/relationships/changesInfo" Target="changesInfos/changesInfo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GUYEN VAN BAC 20191689" userId="S::bac.nv191689@sis.hust.edu.vn::ee99849b-74ac-42c6-8418-752c6dcc91be" providerId="AD" clId="Web-{9E0A0024-1779-4E8C-9C7C-53E221A87663}"/>
    <pc:docChg chg="modSld">
      <pc:chgData name="NGUYEN VAN BAC 20191689" userId="S::bac.nv191689@sis.hust.edu.vn::ee99849b-74ac-42c6-8418-752c6dcc91be" providerId="AD" clId="Web-{9E0A0024-1779-4E8C-9C7C-53E221A87663}" dt="2024-02-20T06:47:41.060" v="5" actId="20577"/>
      <pc:docMkLst>
        <pc:docMk/>
      </pc:docMkLst>
      <pc:sldChg chg="modSp">
        <pc:chgData name="NGUYEN VAN BAC 20191689" userId="S::bac.nv191689@sis.hust.edu.vn::ee99849b-74ac-42c6-8418-752c6dcc91be" providerId="AD" clId="Web-{9E0A0024-1779-4E8C-9C7C-53E221A87663}" dt="2024-02-20T06:47:41.060" v="5" actId="20577"/>
        <pc:sldMkLst>
          <pc:docMk/>
          <pc:sldMk cId="743172911" sldId="257"/>
        </pc:sldMkLst>
        <pc:spChg chg="mod">
          <ac:chgData name="NGUYEN VAN BAC 20191689" userId="S::bac.nv191689@sis.hust.edu.vn::ee99849b-74ac-42c6-8418-752c6dcc91be" providerId="AD" clId="Web-{9E0A0024-1779-4E8C-9C7C-53E221A87663}" dt="2024-02-20T06:47:41.060" v="5" actId="20577"/>
          <ac:spMkLst>
            <pc:docMk/>
            <pc:sldMk cId="743172911" sldId="257"/>
            <ac:spMk id="11" creationId="{FF8BDF70-CFA6-4031-86B7-31F910D8115D}"/>
          </ac:spMkLst>
        </pc:spChg>
      </pc:sldChg>
    </pc:docChg>
  </pc:docChgLst>
  <pc:docChgLst>
    <pc:chgData name="Nguyen Tuan An 20202577" userId="S::an.nt202577@sis.hust.edu.vn::67f80269-7fc1-4636-8376-7afd4f3eae7f" providerId="AD" clId="Web-{31D5924C-A0CC-486E-C902-65ED7515A4E1}"/>
    <pc:docChg chg="delSld">
      <pc:chgData name="Nguyen Tuan An 20202577" userId="S::an.nt202577@sis.hust.edu.vn::67f80269-7fc1-4636-8376-7afd4f3eae7f" providerId="AD" clId="Web-{31D5924C-A0CC-486E-C902-65ED7515A4E1}" dt="2024-05-17T10:57:48.926" v="0"/>
      <pc:docMkLst>
        <pc:docMk/>
      </pc:docMkLst>
      <pc:sldChg chg="del">
        <pc:chgData name="Nguyen Tuan An 20202577" userId="S::an.nt202577@sis.hust.edu.vn::67f80269-7fc1-4636-8376-7afd4f3eae7f" providerId="AD" clId="Web-{31D5924C-A0CC-486E-C902-65ED7515A4E1}" dt="2024-05-17T10:57:48.926" v="0"/>
        <pc:sldMkLst>
          <pc:docMk/>
          <pc:sldMk cId="1082086453" sldId="275"/>
        </pc:sldMkLst>
      </pc:sldChg>
    </pc:docChg>
  </pc:docChgLst>
  <pc:docChgLst>
    <pc:chgData name="BUI NGOC HUNG 20191875" userId="S::hung.bn191875@sis.hust.edu.vn::f66c60b0-56f9-4cfd-a6fc-33a5a6d61df0" providerId="AD" clId="Web-{CDE2E3EC-4DA3-6167-BFE5-2EF0A9FD6BD5}"/>
    <pc:docChg chg="modSld">
      <pc:chgData name="BUI NGOC HUNG 20191875" userId="S::hung.bn191875@sis.hust.edu.vn::f66c60b0-56f9-4cfd-a6fc-33a5a6d61df0" providerId="AD" clId="Web-{CDE2E3EC-4DA3-6167-BFE5-2EF0A9FD6BD5}" dt="2024-02-20T09:24:03.510" v="1" actId="20577"/>
      <pc:docMkLst>
        <pc:docMk/>
      </pc:docMkLst>
      <pc:sldChg chg="modSp">
        <pc:chgData name="BUI NGOC HUNG 20191875" userId="S::hung.bn191875@sis.hust.edu.vn::f66c60b0-56f9-4cfd-a6fc-33a5a6d61df0" providerId="AD" clId="Web-{CDE2E3EC-4DA3-6167-BFE5-2EF0A9FD6BD5}" dt="2024-02-20T09:24:03.510" v="1" actId="20577"/>
        <pc:sldMkLst>
          <pc:docMk/>
          <pc:sldMk cId="465753877" sldId="278"/>
        </pc:sldMkLst>
        <pc:spChg chg="mod">
          <ac:chgData name="BUI NGOC HUNG 20191875" userId="S::hung.bn191875@sis.hust.edu.vn::f66c60b0-56f9-4cfd-a6fc-33a5a6d61df0" providerId="AD" clId="Web-{CDE2E3EC-4DA3-6167-BFE5-2EF0A9FD6BD5}" dt="2024-02-20T09:24:03.510" v="1" actId="20577"/>
          <ac:spMkLst>
            <pc:docMk/>
            <pc:sldMk cId="465753877" sldId="278"/>
            <ac:spMk id="3" creationId="{9719DC16-A0F7-3EDC-D31F-A6F5E36D53D4}"/>
          </ac:spMkLst>
        </pc:spChg>
      </pc:sldChg>
    </pc:docChg>
  </pc:docChgLst>
  <pc:docChgLst>
    <pc:chgData name="TRAN MINH HIEU 20191844" userId="eb89d465-2e0a-4b9c-ba26-84614e9213e4" providerId="ADAL" clId="{E6E39861-605D-43B9-9545-F16014E559A2}"/>
    <pc:docChg chg="undo custSel modSld">
      <pc:chgData name="TRAN MINH HIEU 20191844" userId="eb89d465-2e0a-4b9c-ba26-84614e9213e4" providerId="ADAL" clId="{E6E39861-605D-43B9-9545-F16014E559A2}" dt="2024-02-18T14:08:04.037" v="92" actId="20577"/>
      <pc:docMkLst>
        <pc:docMk/>
      </pc:docMkLst>
      <pc:sldChg chg="modSp mod">
        <pc:chgData name="TRAN MINH HIEU 20191844" userId="eb89d465-2e0a-4b9c-ba26-84614e9213e4" providerId="ADAL" clId="{E6E39861-605D-43B9-9545-F16014E559A2}" dt="2024-02-18T14:08:04.037" v="92" actId="20577"/>
        <pc:sldMkLst>
          <pc:docMk/>
          <pc:sldMk cId="945003436" sldId="276"/>
        </pc:sldMkLst>
        <pc:spChg chg="mod">
          <ac:chgData name="TRAN MINH HIEU 20191844" userId="eb89d465-2e0a-4b9c-ba26-84614e9213e4" providerId="ADAL" clId="{E6E39861-605D-43B9-9545-F16014E559A2}" dt="2024-02-18T14:08:04.037" v="92" actId="20577"/>
          <ac:spMkLst>
            <pc:docMk/>
            <pc:sldMk cId="945003436" sldId="276"/>
            <ac:spMk id="2" creationId="{559A3716-1A4C-0838-86B6-64CAAF77DF5B}"/>
          </ac:spMkLst>
        </pc:spChg>
      </pc:sldChg>
    </pc:docChg>
  </pc:docChgLst>
  <pc:docChgLst>
    <pc:chgData name="TRAN MINH HIEU 20191844" userId="S::hieu.tm191844@sis.hust.edu.vn::eb89d465-2e0a-4b9c-ba26-84614e9213e4" providerId="AD" clId="Web-{CE812711-651F-854F-9845-57714C9B8E37}"/>
    <pc:docChg chg="modSld">
      <pc:chgData name="TRAN MINH HIEU 20191844" userId="S::hieu.tm191844@sis.hust.edu.vn::eb89d465-2e0a-4b9c-ba26-84614e9213e4" providerId="AD" clId="Web-{CE812711-651F-854F-9845-57714C9B8E37}" dt="2024-02-18T14:19:43.669" v="33" actId="20577"/>
      <pc:docMkLst>
        <pc:docMk/>
      </pc:docMkLst>
      <pc:sldChg chg="modSp">
        <pc:chgData name="TRAN MINH HIEU 20191844" userId="S::hieu.tm191844@sis.hust.edu.vn::eb89d465-2e0a-4b9c-ba26-84614e9213e4" providerId="AD" clId="Web-{CE812711-651F-854F-9845-57714C9B8E37}" dt="2024-02-18T14:19:43.669" v="33" actId="20577"/>
        <pc:sldMkLst>
          <pc:docMk/>
          <pc:sldMk cId="743172911" sldId="257"/>
        </pc:sldMkLst>
        <pc:spChg chg="mod">
          <ac:chgData name="TRAN MINH HIEU 20191844" userId="S::hieu.tm191844@sis.hust.edu.vn::eb89d465-2e0a-4b9c-ba26-84614e9213e4" providerId="AD" clId="Web-{CE812711-651F-854F-9845-57714C9B8E37}" dt="2024-02-18T14:19:43.669" v="33" actId="20577"/>
          <ac:spMkLst>
            <pc:docMk/>
            <pc:sldMk cId="743172911" sldId="257"/>
            <ac:spMk id="11" creationId="{FF8BDF70-CFA6-4031-86B7-31F910D8115D}"/>
          </ac:spMkLst>
        </pc:spChg>
      </pc:sldChg>
    </pc:docChg>
  </pc:docChgLst>
  <pc:docChgLst>
    <pc:chgData name="NGUYEN THI HUYEN THUONG 20192099" userId="S::thuong.nth192099@sis.hust.edu.vn::c22a5e65-33f1-4c2b-9a74-ab274fb170cc" providerId="AD" clId="Web-{DEBF0959-59EA-EC4B-46E0-A17329B3954C}"/>
    <pc:docChg chg="addSld delSld">
      <pc:chgData name="NGUYEN THI HUYEN THUONG 20192099" userId="S::thuong.nth192099@sis.hust.edu.vn::c22a5e65-33f1-4c2b-9a74-ab274fb170cc" providerId="AD" clId="Web-{DEBF0959-59EA-EC4B-46E0-A17329B3954C}" dt="2024-02-17T14:26:48.532" v="1"/>
      <pc:docMkLst>
        <pc:docMk/>
      </pc:docMkLst>
      <pc:sldChg chg="add del replId">
        <pc:chgData name="NGUYEN THI HUYEN THUONG 20192099" userId="S::thuong.nth192099@sis.hust.edu.vn::c22a5e65-33f1-4c2b-9a74-ab274fb170cc" providerId="AD" clId="Web-{DEBF0959-59EA-EC4B-46E0-A17329B3954C}" dt="2024-02-17T14:26:48.532" v="1"/>
        <pc:sldMkLst>
          <pc:docMk/>
          <pc:sldMk cId="2481292987" sldId="301"/>
        </pc:sldMkLst>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file:///D:\DATN\Timeline.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D:\DATN\Timeline.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D:\DATN\Timeline.xlsx" TargetMode="External"/><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Sheet3!$G$45</c:f>
              <c:strCache>
                <c:ptCount val="1"/>
                <c:pt idx="0">
                  <c:v>Ẩm kế</c:v>
                </c:pt>
              </c:strCache>
            </c:strRef>
          </c:tx>
          <c:spPr>
            <a:ln w="28575" cap="rnd">
              <a:solidFill>
                <a:schemeClr val="accent1"/>
              </a:solidFill>
              <a:round/>
            </a:ln>
            <a:effectLst/>
          </c:spPr>
          <c:marker>
            <c:symbol val="none"/>
          </c:marker>
          <c:cat>
            <c:numRef>
              <c:f>Sheet3!$F$46:$F$54</c:f>
              <c:numCache>
                <c:formatCode>h:mm</c:formatCode>
                <c:ptCount val="9"/>
                <c:pt idx="0">
                  <c:v>0.29166666666666669</c:v>
                </c:pt>
                <c:pt idx="1">
                  <c:v>0.33333333333333298</c:v>
                </c:pt>
                <c:pt idx="2">
                  <c:v>0.375</c:v>
                </c:pt>
                <c:pt idx="3">
                  <c:v>0.41666666666666702</c:v>
                </c:pt>
                <c:pt idx="4">
                  <c:v>0.45833333333333298</c:v>
                </c:pt>
                <c:pt idx="5">
                  <c:v>0.5</c:v>
                </c:pt>
                <c:pt idx="6">
                  <c:v>0.54166666666666696</c:v>
                </c:pt>
                <c:pt idx="7">
                  <c:v>0.58333333333333304</c:v>
                </c:pt>
                <c:pt idx="8">
                  <c:v>0.625</c:v>
                </c:pt>
              </c:numCache>
            </c:numRef>
          </c:cat>
          <c:val>
            <c:numRef>
              <c:f>Sheet3!$G$46:$G$54</c:f>
              <c:numCache>
                <c:formatCode>General</c:formatCode>
                <c:ptCount val="9"/>
                <c:pt idx="0">
                  <c:v>74.8</c:v>
                </c:pt>
                <c:pt idx="1">
                  <c:v>74</c:v>
                </c:pt>
                <c:pt idx="2">
                  <c:v>66</c:v>
                </c:pt>
                <c:pt idx="3">
                  <c:v>62</c:v>
                </c:pt>
                <c:pt idx="4">
                  <c:v>64</c:v>
                </c:pt>
                <c:pt idx="5">
                  <c:v>60</c:v>
                </c:pt>
                <c:pt idx="6">
                  <c:v>64</c:v>
                </c:pt>
                <c:pt idx="7">
                  <c:v>64</c:v>
                </c:pt>
                <c:pt idx="8">
                  <c:v>62</c:v>
                </c:pt>
              </c:numCache>
            </c:numRef>
          </c:val>
          <c:smooth val="0"/>
          <c:extLst>
            <c:ext xmlns:c16="http://schemas.microsoft.com/office/drawing/2014/chart" uri="{C3380CC4-5D6E-409C-BE32-E72D297353CC}">
              <c16:uniqueId val="{00000000-959E-4BD2-883F-6B825378E730}"/>
            </c:ext>
          </c:extLst>
        </c:ser>
        <c:ser>
          <c:idx val="1"/>
          <c:order val="1"/>
          <c:tx>
            <c:strRef>
              <c:f>Sheet3!$H$45</c:f>
              <c:strCache>
                <c:ptCount val="1"/>
                <c:pt idx="0">
                  <c:v>Độ ẩm node 1</c:v>
                </c:pt>
              </c:strCache>
            </c:strRef>
          </c:tx>
          <c:spPr>
            <a:ln w="28575" cap="rnd">
              <a:solidFill>
                <a:schemeClr val="accent2"/>
              </a:solidFill>
              <a:round/>
            </a:ln>
            <a:effectLst/>
          </c:spPr>
          <c:marker>
            <c:symbol val="none"/>
          </c:marker>
          <c:cat>
            <c:numRef>
              <c:f>Sheet3!$F$46:$F$54</c:f>
              <c:numCache>
                <c:formatCode>h:mm</c:formatCode>
                <c:ptCount val="9"/>
                <c:pt idx="0">
                  <c:v>0.29166666666666669</c:v>
                </c:pt>
                <c:pt idx="1">
                  <c:v>0.33333333333333298</c:v>
                </c:pt>
                <c:pt idx="2">
                  <c:v>0.375</c:v>
                </c:pt>
                <c:pt idx="3">
                  <c:v>0.41666666666666702</c:v>
                </c:pt>
                <c:pt idx="4">
                  <c:v>0.45833333333333298</c:v>
                </c:pt>
                <c:pt idx="5">
                  <c:v>0.5</c:v>
                </c:pt>
                <c:pt idx="6">
                  <c:v>0.54166666666666696</c:v>
                </c:pt>
                <c:pt idx="7">
                  <c:v>0.58333333333333304</c:v>
                </c:pt>
                <c:pt idx="8">
                  <c:v>0.625</c:v>
                </c:pt>
              </c:numCache>
            </c:numRef>
          </c:cat>
          <c:val>
            <c:numRef>
              <c:f>Sheet3!$H$46:$H$54</c:f>
              <c:numCache>
                <c:formatCode>General</c:formatCode>
                <c:ptCount val="9"/>
                <c:pt idx="0">
                  <c:v>75.7</c:v>
                </c:pt>
                <c:pt idx="1">
                  <c:v>72.2</c:v>
                </c:pt>
                <c:pt idx="2">
                  <c:v>65.600000000000009</c:v>
                </c:pt>
                <c:pt idx="3">
                  <c:v>61.3</c:v>
                </c:pt>
                <c:pt idx="4">
                  <c:v>64.3</c:v>
                </c:pt>
                <c:pt idx="5">
                  <c:v>61.2</c:v>
                </c:pt>
                <c:pt idx="6">
                  <c:v>65.099999999999994</c:v>
                </c:pt>
                <c:pt idx="7">
                  <c:v>64.5</c:v>
                </c:pt>
                <c:pt idx="8">
                  <c:v>64.7</c:v>
                </c:pt>
              </c:numCache>
            </c:numRef>
          </c:val>
          <c:smooth val="0"/>
          <c:extLst>
            <c:ext xmlns:c16="http://schemas.microsoft.com/office/drawing/2014/chart" uri="{C3380CC4-5D6E-409C-BE32-E72D297353CC}">
              <c16:uniqueId val="{00000001-959E-4BD2-883F-6B825378E730}"/>
            </c:ext>
          </c:extLst>
        </c:ser>
        <c:ser>
          <c:idx val="2"/>
          <c:order val="2"/>
          <c:tx>
            <c:strRef>
              <c:f>Sheet3!$I$45</c:f>
              <c:strCache>
                <c:ptCount val="1"/>
                <c:pt idx="0">
                  <c:v>Độ ẩm node 2</c:v>
                </c:pt>
              </c:strCache>
            </c:strRef>
          </c:tx>
          <c:spPr>
            <a:ln w="28575" cap="rnd">
              <a:solidFill>
                <a:schemeClr val="accent3"/>
              </a:solidFill>
              <a:round/>
            </a:ln>
            <a:effectLst/>
          </c:spPr>
          <c:marker>
            <c:symbol val="none"/>
          </c:marker>
          <c:cat>
            <c:numRef>
              <c:f>Sheet3!$F$46:$F$54</c:f>
              <c:numCache>
                <c:formatCode>h:mm</c:formatCode>
                <c:ptCount val="9"/>
                <c:pt idx="0">
                  <c:v>0.29166666666666669</c:v>
                </c:pt>
                <c:pt idx="1">
                  <c:v>0.33333333333333298</c:v>
                </c:pt>
                <c:pt idx="2">
                  <c:v>0.375</c:v>
                </c:pt>
                <c:pt idx="3">
                  <c:v>0.41666666666666702</c:v>
                </c:pt>
                <c:pt idx="4">
                  <c:v>0.45833333333333298</c:v>
                </c:pt>
                <c:pt idx="5">
                  <c:v>0.5</c:v>
                </c:pt>
                <c:pt idx="6">
                  <c:v>0.54166666666666696</c:v>
                </c:pt>
                <c:pt idx="7">
                  <c:v>0.58333333333333304</c:v>
                </c:pt>
                <c:pt idx="8">
                  <c:v>0.625</c:v>
                </c:pt>
              </c:numCache>
            </c:numRef>
          </c:cat>
          <c:val>
            <c:numRef>
              <c:f>Sheet3!$I$46:$I$54</c:f>
              <c:numCache>
                <c:formatCode>General</c:formatCode>
                <c:ptCount val="9"/>
                <c:pt idx="0">
                  <c:v>77.3</c:v>
                </c:pt>
                <c:pt idx="1">
                  <c:v>72.8</c:v>
                </c:pt>
                <c:pt idx="2">
                  <c:v>65.100000000000009</c:v>
                </c:pt>
                <c:pt idx="3">
                  <c:v>62.6</c:v>
                </c:pt>
                <c:pt idx="4">
                  <c:v>64.900000000000006</c:v>
                </c:pt>
                <c:pt idx="5">
                  <c:v>61.3</c:v>
                </c:pt>
                <c:pt idx="6">
                  <c:v>64.900000000000006</c:v>
                </c:pt>
                <c:pt idx="7">
                  <c:v>65.3</c:v>
                </c:pt>
                <c:pt idx="8">
                  <c:v>63.1</c:v>
                </c:pt>
              </c:numCache>
            </c:numRef>
          </c:val>
          <c:smooth val="0"/>
          <c:extLst>
            <c:ext xmlns:c16="http://schemas.microsoft.com/office/drawing/2014/chart" uri="{C3380CC4-5D6E-409C-BE32-E72D297353CC}">
              <c16:uniqueId val="{00000002-959E-4BD2-883F-6B825378E730}"/>
            </c:ext>
          </c:extLst>
        </c:ser>
        <c:dLbls>
          <c:showLegendKey val="0"/>
          <c:showVal val="0"/>
          <c:showCatName val="0"/>
          <c:showSerName val="0"/>
          <c:showPercent val="0"/>
          <c:showBubbleSize val="0"/>
        </c:dLbls>
        <c:smooth val="0"/>
        <c:axId val="1694116640"/>
        <c:axId val="1694106560"/>
      </c:lineChart>
      <c:catAx>
        <c:axId val="1694116640"/>
        <c:scaling>
          <c:orientation val="minMax"/>
        </c:scaling>
        <c:delete val="0"/>
        <c:axPos val="b"/>
        <c:title>
          <c:tx>
            <c:rich>
              <a:bodyPr rot="0" spcFirstLastPara="1" vertOverflow="ellipsis" vert="horz" wrap="square" anchor="ctr" anchorCtr="1"/>
              <a:lstStyle/>
              <a:p>
                <a:pPr>
                  <a:defRPr sz="1330" b="0" i="0" u="none" strike="noStrike" kern="1200" baseline="0">
                    <a:solidFill>
                      <a:schemeClr val="dk1"/>
                    </a:solidFill>
                    <a:latin typeface="+mn-lt"/>
                    <a:ea typeface="+mn-ea"/>
                    <a:cs typeface="+mn-cs"/>
                  </a:defRPr>
                </a:pPr>
                <a:r>
                  <a:rPr lang="en-US"/>
                  <a:t>Thời điểm</a:t>
                </a:r>
              </a:p>
            </c:rich>
          </c:tx>
          <c:overlay val="0"/>
          <c:spPr>
            <a:noFill/>
            <a:ln>
              <a:noFill/>
            </a:ln>
            <a:effectLst/>
          </c:spPr>
          <c:txPr>
            <a:bodyPr rot="0" spcFirstLastPara="1" vertOverflow="ellipsis" vert="horz" wrap="square" anchor="ctr" anchorCtr="1"/>
            <a:lstStyle/>
            <a:p>
              <a:pPr>
                <a:defRPr sz="1330" b="0" i="0" u="none" strike="noStrike" kern="1200" baseline="0">
                  <a:solidFill>
                    <a:schemeClr val="dk1"/>
                  </a:solidFill>
                  <a:latin typeface="+mn-lt"/>
                  <a:ea typeface="+mn-ea"/>
                  <a:cs typeface="+mn-cs"/>
                </a:defRPr>
              </a:pPr>
              <a:endParaRPr lang="en-US"/>
            </a:p>
          </c:txPr>
        </c:title>
        <c:numFmt formatCode="h:mm"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dk1"/>
                </a:solidFill>
                <a:latin typeface="+mn-lt"/>
                <a:ea typeface="+mn-ea"/>
                <a:cs typeface="+mn-cs"/>
              </a:defRPr>
            </a:pPr>
            <a:endParaRPr lang="en-US"/>
          </a:p>
        </c:txPr>
        <c:crossAx val="1694106560"/>
        <c:crosses val="autoZero"/>
        <c:auto val="1"/>
        <c:lblAlgn val="ctr"/>
        <c:lblOffset val="100"/>
        <c:noMultiLvlLbl val="0"/>
      </c:catAx>
      <c:valAx>
        <c:axId val="1694106560"/>
        <c:scaling>
          <c:orientation val="minMax"/>
          <c:max val="80"/>
          <c:min val="55"/>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dk1"/>
                    </a:solidFill>
                    <a:latin typeface="+mn-lt"/>
                    <a:ea typeface="+mn-ea"/>
                    <a:cs typeface="+mn-cs"/>
                  </a:defRPr>
                </a:pPr>
                <a:r>
                  <a:rPr lang="en-US"/>
                  <a:t>Độ ẩm (%RH)</a:t>
                </a:r>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dk1"/>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dk1"/>
                </a:solidFill>
                <a:latin typeface="+mn-lt"/>
                <a:ea typeface="+mn-ea"/>
                <a:cs typeface="+mn-cs"/>
              </a:defRPr>
            </a:pPr>
            <a:endParaRPr lang="en-US"/>
          </a:p>
        </c:txPr>
        <c:crossAx val="169411664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dk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w="12700" cap="flat" cmpd="sng" algn="ctr">
      <a:solidFill>
        <a:schemeClr val="dk1"/>
      </a:solidFill>
      <a:prstDash val="solid"/>
      <a:miter lim="800000"/>
    </a:ln>
    <a:effectLst/>
  </c:spPr>
  <c:txPr>
    <a:bodyPr/>
    <a:lstStyle/>
    <a:p>
      <a:pPr>
        <a:defRPr>
          <a:solidFill>
            <a:schemeClr val="dk1"/>
          </a:solidFill>
          <a:latin typeface="+mn-lt"/>
          <a:ea typeface="+mn-ea"/>
          <a:cs typeface="+mn-cs"/>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Sheet4!$E$14</c:f>
              <c:strCache>
                <c:ptCount val="1"/>
                <c:pt idx="0">
                  <c:v>Máy đo gió cầm tay</c:v>
                </c:pt>
              </c:strCache>
            </c:strRef>
          </c:tx>
          <c:spPr>
            <a:ln w="28575" cap="rnd">
              <a:solidFill>
                <a:schemeClr val="accent1"/>
              </a:solidFill>
              <a:round/>
            </a:ln>
            <a:effectLst/>
          </c:spPr>
          <c:marker>
            <c:symbol val="none"/>
          </c:marker>
          <c:val>
            <c:numRef>
              <c:f>Sheet4!$E$15:$E$20</c:f>
              <c:numCache>
                <c:formatCode>General</c:formatCode>
                <c:ptCount val="6"/>
                <c:pt idx="0">
                  <c:v>0.95</c:v>
                </c:pt>
                <c:pt idx="1">
                  <c:v>2.1800000000000002</c:v>
                </c:pt>
                <c:pt idx="2">
                  <c:v>2.83</c:v>
                </c:pt>
                <c:pt idx="3">
                  <c:v>4.55</c:v>
                </c:pt>
                <c:pt idx="4">
                  <c:v>5.26</c:v>
                </c:pt>
                <c:pt idx="5">
                  <c:v>5.5</c:v>
                </c:pt>
              </c:numCache>
            </c:numRef>
          </c:val>
          <c:smooth val="0"/>
          <c:extLst>
            <c:ext xmlns:c16="http://schemas.microsoft.com/office/drawing/2014/chart" uri="{C3380CC4-5D6E-409C-BE32-E72D297353CC}">
              <c16:uniqueId val="{00000000-F9D8-4442-B857-92925543AF59}"/>
            </c:ext>
          </c:extLst>
        </c:ser>
        <c:ser>
          <c:idx val="1"/>
          <c:order val="1"/>
          <c:tx>
            <c:strRef>
              <c:f>Sheet4!$F$14</c:f>
              <c:strCache>
                <c:ptCount val="1"/>
                <c:pt idx="0">
                  <c:v>Tốc độ gió node 1</c:v>
                </c:pt>
              </c:strCache>
            </c:strRef>
          </c:tx>
          <c:spPr>
            <a:ln w="28575" cap="rnd">
              <a:solidFill>
                <a:schemeClr val="accent2"/>
              </a:solidFill>
              <a:round/>
            </a:ln>
            <a:effectLst/>
          </c:spPr>
          <c:marker>
            <c:symbol val="none"/>
          </c:marker>
          <c:val>
            <c:numRef>
              <c:f>Sheet4!$F$15:$F$20</c:f>
              <c:numCache>
                <c:formatCode>General</c:formatCode>
                <c:ptCount val="6"/>
                <c:pt idx="0">
                  <c:v>1.1000000000000001</c:v>
                </c:pt>
                <c:pt idx="1">
                  <c:v>2</c:v>
                </c:pt>
                <c:pt idx="2">
                  <c:v>2.9</c:v>
                </c:pt>
                <c:pt idx="3">
                  <c:v>4.5</c:v>
                </c:pt>
                <c:pt idx="4">
                  <c:v>4.9000000000000004</c:v>
                </c:pt>
                <c:pt idx="5">
                  <c:v>5.2</c:v>
                </c:pt>
              </c:numCache>
            </c:numRef>
          </c:val>
          <c:smooth val="0"/>
          <c:extLst>
            <c:ext xmlns:c16="http://schemas.microsoft.com/office/drawing/2014/chart" uri="{C3380CC4-5D6E-409C-BE32-E72D297353CC}">
              <c16:uniqueId val="{00000001-F9D8-4442-B857-92925543AF59}"/>
            </c:ext>
          </c:extLst>
        </c:ser>
        <c:dLbls>
          <c:showLegendKey val="0"/>
          <c:showVal val="0"/>
          <c:showCatName val="0"/>
          <c:showSerName val="0"/>
          <c:showPercent val="0"/>
          <c:showBubbleSize val="0"/>
        </c:dLbls>
        <c:smooth val="0"/>
        <c:axId val="872843167"/>
        <c:axId val="872842207"/>
      </c:lineChart>
      <c:catAx>
        <c:axId val="872843167"/>
        <c:scaling>
          <c:orientation val="minMax"/>
        </c:scaling>
        <c:delete val="0"/>
        <c:axPos val="b"/>
        <c:title>
          <c:tx>
            <c:rich>
              <a:bodyPr rot="0" spcFirstLastPara="1" vertOverflow="ellipsis" vert="horz" wrap="square" anchor="ctr" anchorCtr="1"/>
              <a:lstStyle/>
              <a:p>
                <a:pPr>
                  <a:defRPr sz="1330" b="0" i="0" u="none" strike="noStrike" kern="1200" baseline="0">
                    <a:solidFill>
                      <a:schemeClr val="dk1"/>
                    </a:solidFill>
                    <a:latin typeface="+mn-lt"/>
                    <a:ea typeface="+mn-ea"/>
                    <a:cs typeface="+mn-cs"/>
                  </a:defRPr>
                </a:pPr>
                <a:r>
                  <a:rPr lang="en-US"/>
                  <a:t>Số thứ tự lấy mẫu</a:t>
                </a:r>
              </a:p>
            </c:rich>
          </c:tx>
          <c:overlay val="0"/>
          <c:spPr>
            <a:noFill/>
            <a:ln>
              <a:noFill/>
            </a:ln>
            <a:effectLst/>
          </c:spPr>
          <c:txPr>
            <a:bodyPr rot="0" spcFirstLastPara="1" vertOverflow="ellipsis" vert="horz" wrap="square" anchor="ctr" anchorCtr="1"/>
            <a:lstStyle/>
            <a:p>
              <a:pPr>
                <a:defRPr sz="1330" b="0" i="0" u="none" strike="noStrike" kern="1200" baseline="0">
                  <a:solidFill>
                    <a:schemeClr val="dk1"/>
                  </a:solidFill>
                  <a:latin typeface="+mn-lt"/>
                  <a:ea typeface="+mn-ea"/>
                  <a:cs typeface="+mn-cs"/>
                </a:defRPr>
              </a:pPr>
              <a:endParaRPr lang="en-US"/>
            </a:p>
          </c:txPr>
        </c:title>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dk1"/>
                </a:solidFill>
                <a:latin typeface="+mn-lt"/>
                <a:ea typeface="+mn-ea"/>
                <a:cs typeface="+mn-cs"/>
              </a:defRPr>
            </a:pPr>
            <a:endParaRPr lang="en-US"/>
          </a:p>
        </c:txPr>
        <c:crossAx val="872842207"/>
        <c:crosses val="autoZero"/>
        <c:auto val="0"/>
        <c:lblAlgn val="ctr"/>
        <c:lblOffset val="100"/>
        <c:noMultiLvlLbl val="0"/>
      </c:catAx>
      <c:valAx>
        <c:axId val="872842207"/>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dk1"/>
                    </a:solidFill>
                    <a:latin typeface="+mn-lt"/>
                    <a:ea typeface="+mn-ea"/>
                    <a:cs typeface="+mn-cs"/>
                  </a:defRPr>
                </a:pPr>
                <a:r>
                  <a:rPr lang="en-US"/>
                  <a:t>Tốc độ gió (m/s)</a:t>
                </a:r>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dk1"/>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dk1"/>
                </a:solidFill>
                <a:latin typeface="+mn-lt"/>
                <a:ea typeface="+mn-ea"/>
                <a:cs typeface="+mn-cs"/>
              </a:defRPr>
            </a:pPr>
            <a:endParaRPr lang="en-US"/>
          </a:p>
        </c:txPr>
        <c:crossAx val="872843167"/>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dk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w="12700" cap="flat" cmpd="sng" algn="ctr">
      <a:solidFill>
        <a:schemeClr val="dk1"/>
      </a:solidFill>
      <a:prstDash val="solid"/>
      <a:miter lim="800000"/>
    </a:ln>
    <a:effectLst/>
  </c:spPr>
  <c:txPr>
    <a:bodyPr/>
    <a:lstStyle/>
    <a:p>
      <a:pPr>
        <a:defRPr>
          <a:solidFill>
            <a:schemeClr val="dk1"/>
          </a:solidFill>
          <a:latin typeface="+mn-lt"/>
          <a:ea typeface="+mn-ea"/>
          <a:cs typeface="+mn-cs"/>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Sheet3!$B$14</c:f>
              <c:strCache>
                <c:ptCount val="1"/>
                <c:pt idx="0">
                  <c:v>Thiết bị đo cầm tay</c:v>
                </c:pt>
              </c:strCache>
            </c:strRef>
          </c:tx>
          <c:spPr>
            <a:ln w="28575" cap="rnd">
              <a:solidFill>
                <a:schemeClr val="accent1"/>
              </a:solidFill>
              <a:round/>
            </a:ln>
            <a:effectLst/>
          </c:spPr>
          <c:marker>
            <c:symbol val="none"/>
          </c:marker>
          <c:cat>
            <c:numRef>
              <c:f>Sheet3!$A$15:$A$29</c:f>
              <c:numCache>
                <c:formatCode>h:mm</c:formatCode>
                <c:ptCount val="15"/>
                <c:pt idx="0">
                  <c:v>0.29166666666666669</c:v>
                </c:pt>
                <c:pt idx="1">
                  <c:v>0.33333333333333298</c:v>
                </c:pt>
                <c:pt idx="2">
                  <c:v>0.375</c:v>
                </c:pt>
                <c:pt idx="3">
                  <c:v>0.41666666666666702</c:v>
                </c:pt>
                <c:pt idx="4">
                  <c:v>0.45833333333333298</c:v>
                </c:pt>
                <c:pt idx="5">
                  <c:v>0.5</c:v>
                </c:pt>
                <c:pt idx="6">
                  <c:v>0.54166666666666696</c:v>
                </c:pt>
                <c:pt idx="7">
                  <c:v>0.58333333333333304</c:v>
                </c:pt>
                <c:pt idx="8">
                  <c:v>0.625</c:v>
                </c:pt>
                <c:pt idx="9">
                  <c:v>0.66666666666666696</c:v>
                </c:pt>
                <c:pt idx="10">
                  <c:v>0.70833333333333404</c:v>
                </c:pt>
                <c:pt idx="11">
                  <c:v>0.75</c:v>
                </c:pt>
                <c:pt idx="12">
                  <c:v>0.79166666666666696</c:v>
                </c:pt>
                <c:pt idx="13">
                  <c:v>0.83333333333333404</c:v>
                </c:pt>
                <c:pt idx="14">
                  <c:v>0.875</c:v>
                </c:pt>
              </c:numCache>
            </c:numRef>
          </c:cat>
          <c:val>
            <c:numRef>
              <c:f>Sheet3!$B$15:$B$29</c:f>
              <c:numCache>
                <c:formatCode>General</c:formatCode>
                <c:ptCount val="15"/>
                <c:pt idx="0">
                  <c:v>31.1</c:v>
                </c:pt>
                <c:pt idx="1">
                  <c:v>31.6</c:v>
                </c:pt>
                <c:pt idx="2">
                  <c:v>33.200000000000003</c:v>
                </c:pt>
                <c:pt idx="3">
                  <c:v>33.5</c:v>
                </c:pt>
                <c:pt idx="4">
                  <c:v>33.4</c:v>
                </c:pt>
                <c:pt idx="5">
                  <c:v>34.200000000000003</c:v>
                </c:pt>
                <c:pt idx="6">
                  <c:v>33.799999999999997</c:v>
                </c:pt>
                <c:pt idx="7">
                  <c:v>33.700000000000003</c:v>
                </c:pt>
                <c:pt idx="8">
                  <c:v>33.9</c:v>
                </c:pt>
                <c:pt idx="9">
                  <c:v>34</c:v>
                </c:pt>
                <c:pt idx="10">
                  <c:v>33.1</c:v>
                </c:pt>
                <c:pt idx="11">
                  <c:v>32.1</c:v>
                </c:pt>
                <c:pt idx="12">
                  <c:v>31.3</c:v>
                </c:pt>
                <c:pt idx="13">
                  <c:v>30.1</c:v>
                </c:pt>
                <c:pt idx="14">
                  <c:v>30.3</c:v>
                </c:pt>
              </c:numCache>
            </c:numRef>
          </c:val>
          <c:smooth val="0"/>
          <c:extLst>
            <c:ext xmlns:c16="http://schemas.microsoft.com/office/drawing/2014/chart" uri="{C3380CC4-5D6E-409C-BE32-E72D297353CC}">
              <c16:uniqueId val="{00000000-FA11-4373-B537-35BBFFFED3A6}"/>
            </c:ext>
          </c:extLst>
        </c:ser>
        <c:ser>
          <c:idx val="1"/>
          <c:order val="1"/>
          <c:tx>
            <c:strRef>
              <c:f>Sheet3!$C$14</c:f>
              <c:strCache>
                <c:ptCount val="1"/>
                <c:pt idx="0">
                  <c:v>Node 1</c:v>
                </c:pt>
              </c:strCache>
            </c:strRef>
          </c:tx>
          <c:spPr>
            <a:ln w="28575" cap="rnd">
              <a:solidFill>
                <a:schemeClr val="accent2"/>
              </a:solidFill>
              <a:round/>
            </a:ln>
            <a:effectLst/>
          </c:spPr>
          <c:marker>
            <c:symbol val="none"/>
          </c:marker>
          <c:cat>
            <c:numRef>
              <c:f>Sheet3!$A$15:$A$29</c:f>
              <c:numCache>
                <c:formatCode>h:mm</c:formatCode>
                <c:ptCount val="15"/>
                <c:pt idx="0">
                  <c:v>0.29166666666666669</c:v>
                </c:pt>
                <c:pt idx="1">
                  <c:v>0.33333333333333298</c:v>
                </c:pt>
                <c:pt idx="2">
                  <c:v>0.375</c:v>
                </c:pt>
                <c:pt idx="3">
                  <c:v>0.41666666666666702</c:v>
                </c:pt>
                <c:pt idx="4">
                  <c:v>0.45833333333333298</c:v>
                </c:pt>
                <c:pt idx="5">
                  <c:v>0.5</c:v>
                </c:pt>
                <c:pt idx="6">
                  <c:v>0.54166666666666696</c:v>
                </c:pt>
                <c:pt idx="7">
                  <c:v>0.58333333333333304</c:v>
                </c:pt>
                <c:pt idx="8">
                  <c:v>0.625</c:v>
                </c:pt>
                <c:pt idx="9">
                  <c:v>0.66666666666666696</c:v>
                </c:pt>
                <c:pt idx="10">
                  <c:v>0.70833333333333404</c:v>
                </c:pt>
                <c:pt idx="11">
                  <c:v>0.75</c:v>
                </c:pt>
                <c:pt idx="12">
                  <c:v>0.79166666666666696</c:v>
                </c:pt>
                <c:pt idx="13">
                  <c:v>0.83333333333333404</c:v>
                </c:pt>
                <c:pt idx="14">
                  <c:v>0.875</c:v>
                </c:pt>
              </c:numCache>
            </c:numRef>
          </c:cat>
          <c:val>
            <c:numRef>
              <c:f>Sheet3!$C$15:$C$29</c:f>
              <c:numCache>
                <c:formatCode>General</c:formatCode>
                <c:ptCount val="15"/>
                <c:pt idx="0">
                  <c:v>30.6</c:v>
                </c:pt>
                <c:pt idx="1">
                  <c:v>31.3</c:v>
                </c:pt>
                <c:pt idx="2">
                  <c:v>32.9</c:v>
                </c:pt>
                <c:pt idx="3">
                  <c:v>33.700000000000003</c:v>
                </c:pt>
                <c:pt idx="4">
                  <c:v>33.299999999999997</c:v>
                </c:pt>
                <c:pt idx="5">
                  <c:v>34</c:v>
                </c:pt>
                <c:pt idx="6">
                  <c:v>33.5</c:v>
                </c:pt>
                <c:pt idx="7">
                  <c:v>33.6</c:v>
                </c:pt>
                <c:pt idx="8">
                  <c:v>33.700000000000003</c:v>
                </c:pt>
                <c:pt idx="9">
                  <c:v>33.700000000000003</c:v>
                </c:pt>
                <c:pt idx="10">
                  <c:v>33.200000000000003</c:v>
                </c:pt>
                <c:pt idx="11">
                  <c:v>32.4</c:v>
                </c:pt>
                <c:pt idx="12">
                  <c:v>31.1</c:v>
                </c:pt>
                <c:pt idx="13">
                  <c:v>29.6</c:v>
                </c:pt>
                <c:pt idx="14">
                  <c:v>30.4</c:v>
                </c:pt>
              </c:numCache>
            </c:numRef>
          </c:val>
          <c:smooth val="0"/>
          <c:extLst>
            <c:ext xmlns:c16="http://schemas.microsoft.com/office/drawing/2014/chart" uri="{C3380CC4-5D6E-409C-BE32-E72D297353CC}">
              <c16:uniqueId val="{00000001-FA11-4373-B537-35BBFFFED3A6}"/>
            </c:ext>
          </c:extLst>
        </c:ser>
        <c:ser>
          <c:idx val="2"/>
          <c:order val="2"/>
          <c:tx>
            <c:strRef>
              <c:f>Sheet3!$D$14</c:f>
              <c:strCache>
                <c:ptCount val="1"/>
                <c:pt idx="0">
                  <c:v>Node 2</c:v>
                </c:pt>
              </c:strCache>
            </c:strRef>
          </c:tx>
          <c:spPr>
            <a:ln w="28575" cap="rnd">
              <a:solidFill>
                <a:schemeClr val="accent3"/>
              </a:solidFill>
              <a:round/>
            </a:ln>
            <a:effectLst/>
          </c:spPr>
          <c:marker>
            <c:symbol val="none"/>
          </c:marker>
          <c:cat>
            <c:numRef>
              <c:f>Sheet3!$A$15:$A$29</c:f>
              <c:numCache>
                <c:formatCode>h:mm</c:formatCode>
                <c:ptCount val="15"/>
                <c:pt idx="0">
                  <c:v>0.29166666666666669</c:v>
                </c:pt>
                <c:pt idx="1">
                  <c:v>0.33333333333333298</c:v>
                </c:pt>
                <c:pt idx="2">
                  <c:v>0.375</c:v>
                </c:pt>
                <c:pt idx="3">
                  <c:v>0.41666666666666702</c:v>
                </c:pt>
                <c:pt idx="4">
                  <c:v>0.45833333333333298</c:v>
                </c:pt>
                <c:pt idx="5">
                  <c:v>0.5</c:v>
                </c:pt>
                <c:pt idx="6">
                  <c:v>0.54166666666666696</c:v>
                </c:pt>
                <c:pt idx="7">
                  <c:v>0.58333333333333304</c:v>
                </c:pt>
                <c:pt idx="8">
                  <c:v>0.625</c:v>
                </c:pt>
                <c:pt idx="9">
                  <c:v>0.66666666666666696</c:v>
                </c:pt>
                <c:pt idx="10">
                  <c:v>0.70833333333333404</c:v>
                </c:pt>
                <c:pt idx="11">
                  <c:v>0.75</c:v>
                </c:pt>
                <c:pt idx="12">
                  <c:v>0.79166666666666696</c:v>
                </c:pt>
                <c:pt idx="13">
                  <c:v>0.83333333333333404</c:v>
                </c:pt>
                <c:pt idx="14">
                  <c:v>0.875</c:v>
                </c:pt>
              </c:numCache>
            </c:numRef>
          </c:cat>
          <c:val>
            <c:numRef>
              <c:f>Sheet3!$D$15:$D$29</c:f>
              <c:numCache>
                <c:formatCode>General</c:formatCode>
                <c:ptCount val="15"/>
                <c:pt idx="0">
                  <c:v>30.5</c:v>
                </c:pt>
                <c:pt idx="1">
                  <c:v>31.6</c:v>
                </c:pt>
                <c:pt idx="2">
                  <c:v>33.6</c:v>
                </c:pt>
                <c:pt idx="3">
                  <c:v>34</c:v>
                </c:pt>
                <c:pt idx="4">
                  <c:v>33.700000000000003</c:v>
                </c:pt>
                <c:pt idx="5">
                  <c:v>34.4</c:v>
                </c:pt>
                <c:pt idx="6">
                  <c:v>34.200000000000003</c:v>
                </c:pt>
                <c:pt idx="7">
                  <c:v>33.799999999999997</c:v>
                </c:pt>
                <c:pt idx="8">
                  <c:v>34.200000000000003</c:v>
                </c:pt>
                <c:pt idx="9">
                  <c:v>34.200000000000003</c:v>
                </c:pt>
                <c:pt idx="10">
                  <c:v>33.4</c:v>
                </c:pt>
                <c:pt idx="11">
                  <c:v>32.5</c:v>
                </c:pt>
                <c:pt idx="12">
                  <c:v>31.6</c:v>
                </c:pt>
                <c:pt idx="13">
                  <c:v>30.2</c:v>
                </c:pt>
                <c:pt idx="14">
                  <c:v>30.6</c:v>
                </c:pt>
              </c:numCache>
            </c:numRef>
          </c:val>
          <c:smooth val="0"/>
          <c:extLst>
            <c:ext xmlns:c16="http://schemas.microsoft.com/office/drawing/2014/chart" uri="{C3380CC4-5D6E-409C-BE32-E72D297353CC}">
              <c16:uniqueId val="{00000002-FA11-4373-B537-35BBFFFED3A6}"/>
            </c:ext>
          </c:extLst>
        </c:ser>
        <c:dLbls>
          <c:showLegendKey val="0"/>
          <c:showVal val="0"/>
          <c:showCatName val="0"/>
          <c:showSerName val="0"/>
          <c:showPercent val="0"/>
          <c:showBubbleSize val="0"/>
        </c:dLbls>
        <c:smooth val="0"/>
        <c:axId val="1667278096"/>
        <c:axId val="1667273296"/>
      </c:lineChart>
      <c:catAx>
        <c:axId val="1667278096"/>
        <c:scaling>
          <c:orientation val="minMax"/>
        </c:scaling>
        <c:delete val="0"/>
        <c:axPos val="b"/>
        <c:title>
          <c:tx>
            <c:rich>
              <a:bodyPr rot="0" spcFirstLastPara="1" vertOverflow="ellipsis" vert="horz" wrap="square" anchor="ctr" anchorCtr="1"/>
              <a:lstStyle/>
              <a:p>
                <a:pPr>
                  <a:defRPr sz="1330" b="0" i="0" u="none" strike="noStrike" kern="1200" baseline="0">
                    <a:solidFill>
                      <a:schemeClr val="dk1"/>
                    </a:solidFill>
                    <a:latin typeface="+mn-lt"/>
                    <a:ea typeface="+mn-ea"/>
                    <a:cs typeface="+mn-cs"/>
                  </a:defRPr>
                </a:pPr>
                <a:r>
                  <a:rPr lang="en-US"/>
                  <a:t>Thời điểm</a:t>
                </a:r>
              </a:p>
            </c:rich>
          </c:tx>
          <c:overlay val="0"/>
          <c:spPr>
            <a:noFill/>
            <a:ln>
              <a:noFill/>
            </a:ln>
            <a:effectLst/>
          </c:spPr>
          <c:txPr>
            <a:bodyPr rot="0" spcFirstLastPara="1" vertOverflow="ellipsis" vert="horz" wrap="square" anchor="ctr" anchorCtr="1"/>
            <a:lstStyle/>
            <a:p>
              <a:pPr>
                <a:defRPr sz="1330" b="0" i="0" u="none" strike="noStrike" kern="1200" baseline="0">
                  <a:solidFill>
                    <a:schemeClr val="dk1"/>
                  </a:solidFill>
                  <a:latin typeface="+mn-lt"/>
                  <a:ea typeface="+mn-ea"/>
                  <a:cs typeface="+mn-cs"/>
                </a:defRPr>
              </a:pPr>
              <a:endParaRPr lang="en-US"/>
            </a:p>
          </c:txPr>
        </c:title>
        <c:numFmt formatCode="h:mm"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dk1"/>
                </a:solidFill>
                <a:latin typeface="+mn-lt"/>
                <a:ea typeface="+mn-ea"/>
                <a:cs typeface="+mn-cs"/>
              </a:defRPr>
            </a:pPr>
            <a:endParaRPr lang="en-US"/>
          </a:p>
        </c:txPr>
        <c:crossAx val="1667273296"/>
        <c:crosses val="autoZero"/>
        <c:auto val="1"/>
        <c:lblAlgn val="ctr"/>
        <c:lblOffset val="100"/>
        <c:noMultiLvlLbl val="0"/>
      </c:catAx>
      <c:valAx>
        <c:axId val="1667273296"/>
        <c:scaling>
          <c:orientation val="minMax"/>
          <c:min val="29"/>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dk1"/>
                    </a:solidFill>
                    <a:latin typeface="+mn-lt"/>
                    <a:ea typeface="+mn-ea"/>
                    <a:cs typeface="+mn-cs"/>
                  </a:defRPr>
                </a:pPr>
                <a:r>
                  <a:rPr lang="en-US"/>
                  <a:t>Nhiệt độ (</a:t>
                </a:r>
                <a:r>
                  <a:rPr lang="en-US" baseline="30000"/>
                  <a:t>o</a:t>
                </a:r>
                <a:r>
                  <a:rPr lang="en-US"/>
                  <a:t>C)</a:t>
                </a:r>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dk1"/>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dk1"/>
                </a:solidFill>
                <a:latin typeface="+mn-lt"/>
                <a:ea typeface="+mn-ea"/>
                <a:cs typeface="+mn-cs"/>
              </a:defRPr>
            </a:pPr>
            <a:endParaRPr lang="en-US"/>
          </a:p>
        </c:txPr>
        <c:crossAx val="1667278096"/>
        <c:crosses val="autoZero"/>
        <c:crossBetween val="between"/>
        <c:majorUnit val="1"/>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dk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w="12700" cap="flat" cmpd="sng" algn="ctr">
      <a:solidFill>
        <a:schemeClr val="dk1"/>
      </a:solidFill>
      <a:prstDash val="solid"/>
      <a:miter lim="800000"/>
    </a:ln>
    <a:effectLst/>
  </c:spPr>
  <c:txPr>
    <a:bodyPr/>
    <a:lstStyle/>
    <a:p>
      <a:pPr>
        <a:defRPr>
          <a:solidFill>
            <a:schemeClr val="dk1"/>
          </a:solidFill>
          <a:latin typeface="+mn-lt"/>
          <a:ea typeface="+mn-ea"/>
          <a:cs typeface="+mn-cs"/>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5EAC724-B034-4F10-A9E8-56851A79B80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820872BB-3892-4F66-9266-36ADB83FAD5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8B45424-6BAC-416C-8F6C-5F9DE854A36B}" type="datetimeFigureOut">
              <a:rPr lang="en-US" smtClean="0"/>
              <a:t>8/16/2024</a:t>
            </a:fld>
            <a:endParaRPr lang="en-US"/>
          </a:p>
        </p:txBody>
      </p:sp>
      <p:sp>
        <p:nvSpPr>
          <p:cNvPr id="4" name="Footer Placeholder 3">
            <a:extLst>
              <a:ext uri="{FF2B5EF4-FFF2-40B4-BE49-F238E27FC236}">
                <a16:creationId xmlns:a16="http://schemas.microsoft.com/office/drawing/2014/main" id="{0ACA138F-B9BA-4997-B3C2-DA8B17B6D5B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5EE86FBF-0AC4-4904-8ED7-0BD6E9AC71D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E34D737-83BD-4FDE-8CF3-8BC01E7FCF39}" type="slidenum">
              <a:rPr lang="en-US" smtClean="0"/>
              <a:t>‹#›</a:t>
            </a:fld>
            <a:endParaRPr lang="en-US"/>
          </a:p>
        </p:txBody>
      </p:sp>
    </p:spTree>
    <p:extLst>
      <p:ext uri="{BB962C8B-B14F-4D97-AF65-F5344CB8AC3E}">
        <p14:creationId xmlns:p14="http://schemas.microsoft.com/office/powerpoint/2010/main" val="408907374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733702-C25A-40B9-9167-54BAA79B29B0}" type="datetimeFigureOut">
              <a:rPr lang="en-US" smtClean="0"/>
              <a:t>8/16/2024</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2FC7A4-3D1B-482D-8C9D-7642A2CE3076}" type="slidenum">
              <a:rPr lang="en-US" smtClean="0"/>
              <a:t>‹#›</a:t>
            </a:fld>
            <a:endParaRPr lang="en-US"/>
          </a:p>
        </p:txBody>
      </p:sp>
    </p:spTree>
    <p:extLst>
      <p:ext uri="{BB962C8B-B14F-4D97-AF65-F5344CB8AC3E}">
        <p14:creationId xmlns:p14="http://schemas.microsoft.com/office/powerpoint/2010/main" val="3981926534"/>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Ngày nay việc sử dụng thiết bị đo gió dần trở nên phổ biến trong các ứng dụng như cải thiện hiệu suất tuabin gioa, theo dõi thời tiết, hỗ trợ hang không và hang hải, tính toán trong xây dựng và nghiên cứu khoa học</a:t>
            </a:r>
          </a:p>
        </p:txBody>
      </p:sp>
      <p:sp>
        <p:nvSpPr>
          <p:cNvPr id="4" name="Slide Number Placeholder 3"/>
          <p:cNvSpPr>
            <a:spLocks noGrp="1"/>
          </p:cNvSpPr>
          <p:nvPr>
            <p:ph type="sldNum" sz="quarter" idx="5"/>
          </p:nvPr>
        </p:nvSpPr>
        <p:spPr/>
        <p:txBody>
          <a:bodyPr/>
          <a:lstStyle/>
          <a:p>
            <a:fld id="{AB2FC7A4-3D1B-482D-8C9D-7642A2CE3076}" type="slidenum">
              <a:rPr lang="en-US" smtClean="0"/>
              <a:t>3</a:t>
            </a:fld>
            <a:endParaRPr lang="en-US"/>
          </a:p>
        </p:txBody>
      </p:sp>
    </p:spTree>
    <p:extLst>
      <p:ext uri="{BB962C8B-B14F-4D97-AF65-F5344CB8AC3E}">
        <p14:creationId xmlns:p14="http://schemas.microsoft.com/office/powerpoint/2010/main" val="9746394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Tiếp theo em thiết kế phần cứng của gateway, sơ đồ gateway gồm các thành phần như nguồn cung cấp, vi điều khiển ESP32, module lora, màn hình hiển thị và  khối tương tác giúp thay đổi hiển thị màn hình</a:t>
            </a:r>
          </a:p>
          <a:p>
            <a:r>
              <a:rPr lang="en-US"/>
              <a:t>Ngoài ra em lựa chọn Thingsboard làm giao diện người dùng để theo dõi dữ liệu</a:t>
            </a:r>
          </a:p>
        </p:txBody>
      </p:sp>
      <p:sp>
        <p:nvSpPr>
          <p:cNvPr id="4" name="Slide Number Placeholder 3"/>
          <p:cNvSpPr>
            <a:spLocks noGrp="1"/>
          </p:cNvSpPr>
          <p:nvPr>
            <p:ph type="sldNum" sz="quarter" idx="5"/>
          </p:nvPr>
        </p:nvSpPr>
        <p:spPr/>
        <p:txBody>
          <a:bodyPr/>
          <a:lstStyle/>
          <a:p>
            <a:fld id="{AB2FC7A4-3D1B-482D-8C9D-7642A2CE3076}" type="slidenum">
              <a:rPr lang="en-US" smtClean="0"/>
              <a:t>12</a:t>
            </a:fld>
            <a:endParaRPr lang="en-US"/>
          </a:p>
        </p:txBody>
      </p:sp>
    </p:spTree>
    <p:extLst>
      <p:ext uri="{BB962C8B-B14F-4D97-AF65-F5344CB8AC3E}">
        <p14:creationId xmlns:p14="http://schemas.microsoft.com/office/powerpoint/2010/main" val="8954835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Tiếp theo em thiết kế mạch nguyên lý của gateway, được mô tả tại hình 16</a:t>
            </a:r>
          </a:p>
        </p:txBody>
      </p:sp>
      <p:sp>
        <p:nvSpPr>
          <p:cNvPr id="4" name="Slide Number Placeholder 3"/>
          <p:cNvSpPr>
            <a:spLocks noGrp="1"/>
          </p:cNvSpPr>
          <p:nvPr>
            <p:ph type="sldNum" sz="quarter" idx="5"/>
          </p:nvPr>
        </p:nvSpPr>
        <p:spPr/>
        <p:txBody>
          <a:bodyPr/>
          <a:lstStyle/>
          <a:p>
            <a:fld id="{AB2FC7A4-3D1B-482D-8C9D-7642A2CE3076}" type="slidenum">
              <a:rPr lang="en-US" smtClean="0"/>
              <a:t>13</a:t>
            </a:fld>
            <a:endParaRPr lang="en-US"/>
          </a:p>
        </p:txBody>
      </p:sp>
    </p:spTree>
    <p:extLst>
      <p:ext uri="{BB962C8B-B14F-4D97-AF65-F5344CB8AC3E}">
        <p14:creationId xmlns:p14="http://schemas.microsoft.com/office/powerpoint/2010/main" val="21458484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Sản phẩm mạch in hoàn thiện được thể hiện tại hình 18</a:t>
            </a:r>
          </a:p>
        </p:txBody>
      </p:sp>
      <p:sp>
        <p:nvSpPr>
          <p:cNvPr id="4" name="Slide Number Placeholder 3"/>
          <p:cNvSpPr>
            <a:spLocks noGrp="1"/>
          </p:cNvSpPr>
          <p:nvPr>
            <p:ph type="sldNum" sz="quarter" idx="5"/>
          </p:nvPr>
        </p:nvSpPr>
        <p:spPr/>
        <p:txBody>
          <a:bodyPr/>
          <a:lstStyle/>
          <a:p>
            <a:fld id="{AB2FC7A4-3D1B-482D-8C9D-7642A2CE3076}" type="slidenum">
              <a:rPr lang="en-US" smtClean="0"/>
              <a:t>14</a:t>
            </a:fld>
            <a:endParaRPr lang="en-US"/>
          </a:p>
        </p:txBody>
      </p:sp>
    </p:spTree>
    <p:extLst>
      <p:ext uri="{BB962C8B-B14F-4D97-AF65-F5344CB8AC3E}">
        <p14:creationId xmlns:p14="http://schemas.microsoft.com/office/powerpoint/2010/main" val="12010631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Trước khi thiết kế phần mềm cho các thiết bị, em đã thực hiện lựa chọn thông số truyền, quy định cấu trúc khung bản tin và quy định tránh chồng chéo bản tin </a:t>
            </a:r>
          </a:p>
          <a:p>
            <a:r>
              <a:rPr lang="en-US"/>
              <a:t>lưu đồ của node cảm biến có thể hoạt động như sau:</a:t>
            </a:r>
          </a:p>
          <a:p>
            <a:r>
              <a:rPr lang="en-US"/>
              <a:t>Chương trình kiểm tra trạng thái đã lưu của node, thực hiện hàm tương ứng với trạng thái đó.</a:t>
            </a:r>
          </a:p>
          <a:p>
            <a:pPr marL="171450" indent="-171450">
              <a:buFontTx/>
              <a:buChar char="-"/>
            </a:pPr>
            <a:r>
              <a:rPr lang="en-US"/>
              <a:t>Hàm link mode gửi bản tin kết nối tới gateway và tạo kết nối</a:t>
            </a:r>
          </a:p>
          <a:p>
            <a:pPr marL="171450" indent="-171450">
              <a:buFontTx/>
              <a:buChar char="-"/>
            </a:pPr>
            <a:r>
              <a:rPr lang="en-US"/>
              <a:t>Hàm normal mode gửi bản tin dữ liệu chứa các dữ liệu đo của cảm biến</a:t>
            </a:r>
          </a:p>
          <a:p>
            <a:pPr marL="171450" indent="-171450">
              <a:buFontTx/>
              <a:buChar char="-"/>
            </a:pPr>
            <a:r>
              <a:rPr lang="en-US"/>
              <a:t>Hàm reconnect mode được thực hiện khi thiết bị không nhận được bản tin phản hồi của gateway khi ở chế độ normal mode, hàm này sẽ gửi bản tin dữ liệu đã lưu trước đó và thiết lập lại kết nối.</a:t>
            </a:r>
          </a:p>
          <a:p>
            <a:pPr marL="171450" indent="-171450">
              <a:buFontTx/>
              <a:buChar char="-"/>
            </a:pPr>
            <a:r>
              <a:rPr lang="en-US"/>
              <a:t>Trạng thái hoạt động của node được thay đổi tùy thuộc vào quá trình truyền nhận với gateway và xử lí phản hồi</a:t>
            </a:r>
          </a:p>
          <a:p>
            <a:pPr marL="171450" indent="-171450">
              <a:buFontTx/>
              <a:buChar char="-"/>
            </a:pPr>
            <a:r>
              <a:rPr lang="en-US"/>
              <a:t>Sau đó vi điều khiển vào chế độ ngủ sâu, kết thúc một chu kỳ.</a:t>
            </a:r>
          </a:p>
          <a:p>
            <a:endParaRPr lang="en-US"/>
          </a:p>
        </p:txBody>
      </p:sp>
      <p:sp>
        <p:nvSpPr>
          <p:cNvPr id="4" name="Slide Number Placeholder 3"/>
          <p:cNvSpPr>
            <a:spLocks noGrp="1"/>
          </p:cNvSpPr>
          <p:nvPr>
            <p:ph type="sldNum" sz="quarter" idx="5"/>
          </p:nvPr>
        </p:nvSpPr>
        <p:spPr/>
        <p:txBody>
          <a:bodyPr/>
          <a:lstStyle/>
          <a:p>
            <a:fld id="{AB2FC7A4-3D1B-482D-8C9D-7642A2CE3076}" type="slidenum">
              <a:rPr lang="en-US" smtClean="0"/>
              <a:t>15</a:t>
            </a:fld>
            <a:endParaRPr lang="en-US"/>
          </a:p>
        </p:txBody>
      </p:sp>
    </p:spTree>
    <p:extLst>
      <p:ext uri="{BB962C8B-B14F-4D97-AF65-F5344CB8AC3E}">
        <p14:creationId xmlns:p14="http://schemas.microsoft.com/office/powerpoint/2010/main" val="24428865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Chương trình gateway của em được chia ra làm ba task:</a:t>
            </a:r>
          </a:p>
          <a:p>
            <a:pPr marL="171450" indent="-171450">
              <a:buFontTx/>
              <a:buChar char="-"/>
            </a:pPr>
            <a:r>
              <a:rPr lang="en-US"/>
              <a:t>Task1 có mức ưu tiên thấp nhất, chức năng xử lý nút nhấn để gửi lệnh thay đổi hiển thị dữ liệu màn hình,</a:t>
            </a:r>
          </a:p>
          <a:p>
            <a:pPr marL="171450" indent="-171450">
              <a:buFontTx/>
              <a:buChar char="-"/>
            </a:pPr>
            <a:r>
              <a:rPr lang="en-US"/>
              <a:t>Task 2 có mức ưu tiên cao hơn task1, nó xử lý các thay đổi hiển thị màn hình</a:t>
            </a:r>
          </a:p>
          <a:p>
            <a:pPr marL="171450" indent="-171450">
              <a:buFontTx/>
              <a:buChar char="-"/>
            </a:pPr>
            <a:r>
              <a:rPr lang="en-US"/>
              <a:t>Task3 có mức ưu tiên cao nhất, nó thực hiện xử lý các bản tin truyền nhận thông qua module lora và gửi dữ liệu tới server.</a:t>
            </a:r>
          </a:p>
        </p:txBody>
      </p:sp>
      <p:sp>
        <p:nvSpPr>
          <p:cNvPr id="4" name="Slide Number Placeholder 3"/>
          <p:cNvSpPr>
            <a:spLocks noGrp="1"/>
          </p:cNvSpPr>
          <p:nvPr>
            <p:ph type="sldNum" sz="quarter" idx="5"/>
          </p:nvPr>
        </p:nvSpPr>
        <p:spPr/>
        <p:txBody>
          <a:bodyPr/>
          <a:lstStyle/>
          <a:p>
            <a:fld id="{AB2FC7A4-3D1B-482D-8C9D-7642A2CE3076}" type="slidenum">
              <a:rPr lang="en-US" smtClean="0"/>
              <a:t>16</a:t>
            </a:fld>
            <a:endParaRPr lang="en-US"/>
          </a:p>
        </p:txBody>
      </p:sp>
    </p:spTree>
    <p:extLst>
      <p:ext uri="{BB962C8B-B14F-4D97-AF65-F5344CB8AC3E}">
        <p14:creationId xmlns:p14="http://schemas.microsoft.com/office/powerpoint/2010/main" val="15319283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Bên ngoài vỏ node cảm biến có công tắc nguồn, cổng sạc pin, cảm biến nhiệt độ, cảm biến độ ẩm vào dây kết nối cảm biến gió</a:t>
            </a:r>
          </a:p>
        </p:txBody>
      </p:sp>
      <p:sp>
        <p:nvSpPr>
          <p:cNvPr id="4" name="Slide Number Placeholder 3"/>
          <p:cNvSpPr>
            <a:spLocks noGrp="1"/>
          </p:cNvSpPr>
          <p:nvPr>
            <p:ph type="sldNum" sz="quarter" idx="5"/>
          </p:nvPr>
        </p:nvSpPr>
        <p:spPr/>
        <p:txBody>
          <a:bodyPr/>
          <a:lstStyle/>
          <a:p>
            <a:fld id="{AB2FC7A4-3D1B-482D-8C9D-7642A2CE3076}" type="slidenum">
              <a:rPr lang="en-US" smtClean="0"/>
              <a:t>17</a:t>
            </a:fld>
            <a:endParaRPr lang="en-US"/>
          </a:p>
        </p:txBody>
      </p:sp>
    </p:spTree>
    <p:extLst>
      <p:ext uri="{BB962C8B-B14F-4D97-AF65-F5344CB8AC3E}">
        <p14:creationId xmlns:p14="http://schemas.microsoft.com/office/powerpoint/2010/main" val="41167260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Sản phẩm gateway được thể hiện tại hình 22</a:t>
            </a:r>
          </a:p>
        </p:txBody>
      </p:sp>
      <p:sp>
        <p:nvSpPr>
          <p:cNvPr id="4" name="Slide Number Placeholder 3"/>
          <p:cNvSpPr>
            <a:spLocks noGrp="1"/>
          </p:cNvSpPr>
          <p:nvPr>
            <p:ph type="sldNum" sz="quarter" idx="5"/>
          </p:nvPr>
        </p:nvSpPr>
        <p:spPr/>
        <p:txBody>
          <a:bodyPr/>
          <a:lstStyle/>
          <a:p>
            <a:fld id="{AB2FC7A4-3D1B-482D-8C9D-7642A2CE3076}" type="slidenum">
              <a:rPr lang="en-US" smtClean="0"/>
              <a:t>18</a:t>
            </a:fld>
            <a:endParaRPr lang="en-US"/>
          </a:p>
        </p:txBody>
      </p:sp>
    </p:spTree>
    <p:extLst>
      <p:ext uri="{BB962C8B-B14F-4D97-AF65-F5344CB8AC3E}">
        <p14:creationId xmlns:p14="http://schemas.microsoft.com/office/powerpoint/2010/main" val="34972080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Tiếp theo em thực hiện thử nghiệm hệ thống với một gateway và hai node cảm biến, em thực hiện các bài kiểm tra gồm:</a:t>
            </a:r>
          </a:p>
          <a:p>
            <a:r>
              <a:rPr lang="en-US"/>
              <a:t>…</a:t>
            </a:r>
          </a:p>
          <a:p>
            <a:r>
              <a:rPr lang="en-US"/>
              <a:t>Gateway hoạt động và hiển thị dữ liệu như hình 23, node cảm biến thứ 2 có tốc độ gió là 0 và hướng Bắc do không được kết nối cảm biến gió</a:t>
            </a:r>
          </a:p>
        </p:txBody>
      </p:sp>
      <p:sp>
        <p:nvSpPr>
          <p:cNvPr id="4" name="Slide Number Placeholder 3"/>
          <p:cNvSpPr>
            <a:spLocks noGrp="1"/>
          </p:cNvSpPr>
          <p:nvPr>
            <p:ph type="sldNum" sz="quarter" idx="5"/>
          </p:nvPr>
        </p:nvSpPr>
        <p:spPr/>
        <p:txBody>
          <a:bodyPr/>
          <a:lstStyle/>
          <a:p>
            <a:fld id="{AB2FC7A4-3D1B-482D-8C9D-7642A2CE3076}" type="slidenum">
              <a:rPr lang="en-US" smtClean="0"/>
              <a:t>19</a:t>
            </a:fld>
            <a:endParaRPr lang="en-US"/>
          </a:p>
        </p:txBody>
      </p:sp>
    </p:spTree>
    <p:extLst>
      <p:ext uri="{BB962C8B-B14F-4D97-AF65-F5344CB8AC3E}">
        <p14:creationId xmlns:p14="http://schemas.microsoft.com/office/powerpoint/2010/main" val="37849646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Dữ liệu xử lí tại gateway được gửi tới thingsboard, giao diện được em thiết kế như hình 24, mỗi cấp độ gió được thể hiện với màu sắc khác nhau</a:t>
            </a:r>
          </a:p>
        </p:txBody>
      </p:sp>
      <p:sp>
        <p:nvSpPr>
          <p:cNvPr id="4" name="Slide Number Placeholder 3"/>
          <p:cNvSpPr>
            <a:spLocks noGrp="1"/>
          </p:cNvSpPr>
          <p:nvPr>
            <p:ph type="sldNum" sz="quarter" idx="5"/>
          </p:nvPr>
        </p:nvSpPr>
        <p:spPr/>
        <p:txBody>
          <a:bodyPr/>
          <a:lstStyle/>
          <a:p>
            <a:fld id="{AB2FC7A4-3D1B-482D-8C9D-7642A2CE3076}" type="slidenum">
              <a:rPr lang="en-US" smtClean="0"/>
              <a:t>20</a:t>
            </a:fld>
            <a:endParaRPr lang="en-US"/>
          </a:p>
        </p:txBody>
      </p:sp>
    </p:spTree>
    <p:extLst>
      <p:ext uri="{BB962C8B-B14F-4D97-AF65-F5344CB8AC3E}">
        <p14:creationId xmlns:p14="http://schemas.microsoft.com/office/powerpoint/2010/main" val="21837427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Em thực hiện kiểm tra dữ liệu đo với các thiết bị đo cầm tay, nhiệt độ và độ ẩm được kiểm tra tại các thời điểm khác nhau trong một ngày</a:t>
            </a:r>
          </a:p>
          <a:p>
            <a:r>
              <a:rPr lang="en-US"/>
              <a:t>- Tốc độ gió được em kiểm tra tại các mức độ gió khác nhau với quạt điện, mỗi một mẫu được em lấy trung bình của 10 lần đo tại mức độ đó.</a:t>
            </a:r>
          </a:p>
        </p:txBody>
      </p:sp>
      <p:sp>
        <p:nvSpPr>
          <p:cNvPr id="4" name="Slide Number Placeholder 3"/>
          <p:cNvSpPr>
            <a:spLocks noGrp="1"/>
          </p:cNvSpPr>
          <p:nvPr>
            <p:ph type="sldNum" sz="quarter" idx="5"/>
          </p:nvPr>
        </p:nvSpPr>
        <p:spPr/>
        <p:txBody>
          <a:bodyPr/>
          <a:lstStyle/>
          <a:p>
            <a:fld id="{AB2FC7A4-3D1B-482D-8C9D-7642A2CE3076}" type="slidenum">
              <a:rPr lang="en-US" smtClean="0"/>
              <a:t>21</a:t>
            </a:fld>
            <a:endParaRPr lang="en-US"/>
          </a:p>
        </p:txBody>
      </p:sp>
    </p:spTree>
    <p:extLst>
      <p:ext uri="{BB962C8B-B14F-4D97-AF65-F5344CB8AC3E}">
        <p14:creationId xmlns:p14="http://schemas.microsoft.com/office/powerpoint/2010/main" val="39014136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Hiện nay trên thị trường có nhiều loại thiết bị đo gió phổ biến, nhìn chung sẽ gồm các loại chính như:</a:t>
            </a:r>
          </a:p>
          <a:p>
            <a:pPr marL="171450" indent="-171450">
              <a:buFontTx/>
              <a:buChar char="-"/>
            </a:pPr>
            <a:r>
              <a:rPr lang="en-US"/>
              <a:t>Thiết bị đo tốc độ gió cầm tay</a:t>
            </a:r>
          </a:p>
          <a:p>
            <a:pPr marL="171450" indent="-171450">
              <a:buFontTx/>
              <a:buChar char="-"/>
            </a:pPr>
            <a:r>
              <a:rPr lang="en-US"/>
              <a:t>Thiết bị đo gió từ xa sử dụng dây kết nối như kết nối với PC bằng USB, RS232</a:t>
            </a:r>
          </a:p>
          <a:p>
            <a:pPr marL="171450" indent="-171450">
              <a:buFontTx/>
              <a:buChar char="-"/>
            </a:pPr>
            <a:r>
              <a:rPr lang="en-US"/>
              <a:t>Thiết bị đo gió từ xa sử dụng kết nối không dây như WiFi, Bluetooth</a:t>
            </a:r>
          </a:p>
        </p:txBody>
      </p:sp>
      <p:sp>
        <p:nvSpPr>
          <p:cNvPr id="4" name="Slide Number Placeholder 3"/>
          <p:cNvSpPr>
            <a:spLocks noGrp="1"/>
          </p:cNvSpPr>
          <p:nvPr>
            <p:ph type="sldNum" sz="quarter" idx="5"/>
          </p:nvPr>
        </p:nvSpPr>
        <p:spPr/>
        <p:txBody>
          <a:bodyPr/>
          <a:lstStyle/>
          <a:p>
            <a:fld id="{AB2FC7A4-3D1B-482D-8C9D-7642A2CE3076}" type="slidenum">
              <a:rPr lang="en-US" smtClean="0"/>
              <a:t>4</a:t>
            </a:fld>
            <a:endParaRPr lang="en-US"/>
          </a:p>
        </p:txBody>
      </p:sp>
    </p:spTree>
    <p:extLst>
      <p:ext uri="{BB962C8B-B14F-4D97-AF65-F5344CB8AC3E}">
        <p14:creationId xmlns:p14="http://schemas.microsoft.com/office/powerpoint/2010/main" val="360187077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B2FC7A4-3D1B-482D-8C9D-7642A2CE3076}" type="slidenum">
              <a:rPr lang="en-US" smtClean="0"/>
              <a:t>22</a:t>
            </a:fld>
            <a:endParaRPr lang="en-US"/>
          </a:p>
        </p:txBody>
      </p:sp>
    </p:spTree>
    <p:extLst>
      <p:ext uri="{BB962C8B-B14F-4D97-AF65-F5344CB8AC3E}">
        <p14:creationId xmlns:p14="http://schemas.microsoft.com/office/powerpoint/2010/main" val="325818016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B2FC7A4-3D1B-482D-8C9D-7642A2CE3076}" type="slidenum">
              <a:rPr lang="en-US" smtClean="0"/>
              <a:t>23</a:t>
            </a:fld>
            <a:endParaRPr lang="en-US"/>
          </a:p>
        </p:txBody>
      </p:sp>
    </p:spTree>
    <p:extLst>
      <p:ext uri="{BB962C8B-B14F-4D97-AF65-F5344CB8AC3E}">
        <p14:creationId xmlns:p14="http://schemas.microsoft.com/office/powerpoint/2010/main" val="354002963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B2FC7A4-3D1B-482D-8C9D-7642A2CE3076}" type="slidenum">
              <a:rPr lang="en-US" smtClean="0"/>
              <a:t>24</a:t>
            </a:fld>
            <a:endParaRPr lang="en-US"/>
          </a:p>
        </p:txBody>
      </p:sp>
    </p:spTree>
    <p:extLst>
      <p:ext uri="{BB962C8B-B14F-4D97-AF65-F5344CB8AC3E}">
        <p14:creationId xmlns:p14="http://schemas.microsoft.com/office/powerpoint/2010/main" val="7131031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Sau khi tìm hiểu lý thuyết và các công nghệ hiện có, em đưa ra mục tiêu thiết kế của đề tài</a:t>
            </a:r>
          </a:p>
          <a:p>
            <a:r>
              <a:rPr lang="en-US"/>
              <a:t>- Đối tượng thiết kế là hệ thống quản lý dữ liệu gió được ứng dụng tại trạm quan trắc khí tượng bề mặt hoặc các vị trí đại diện cho khu vực quan trắc</a:t>
            </a:r>
          </a:p>
        </p:txBody>
      </p:sp>
      <p:sp>
        <p:nvSpPr>
          <p:cNvPr id="4" name="Slide Number Placeholder 3"/>
          <p:cNvSpPr>
            <a:spLocks noGrp="1"/>
          </p:cNvSpPr>
          <p:nvPr>
            <p:ph type="sldNum" sz="quarter" idx="5"/>
          </p:nvPr>
        </p:nvSpPr>
        <p:spPr/>
        <p:txBody>
          <a:bodyPr/>
          <a:lstStyle/>
          <a:p>
            <a:fld id="{AB2FC7A4-3D1B-482D-8C9D-7642A2CE3076}" type="slidenum">
              <a:rPr lang="en-US" smtClean="0"/>
              <a:t>5</a:t>
            </a:fld>
            <a:endParaRPr lang="en-US"/>
          </a:p>
        </p:txBody>
      </p:sp>
    </p:spTree>
    <p:extLst>
      <p:ext uri="{BB962C8B-B14F-4D97-AF65-F5344CB8AC3E}">
        <p14:creationId xmlns:p14="http://schemas.microsoft.com/office/powerpoint/2010/main" val="38365522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Đầu tiên em xin nêu qua một số đặc điểm của cảm biến gió được sử dụng trong đề tài</a:t>
            </a:r>
          </a:p>
          <a:p>
            <a:r>
              <a:rPr lang="en-US"/>
              <a:t>Cảm biến gió hoạt động dựa trên nguyên lý của cảm biến quang chữ U</a:t>
            </a:r>
          </a:p>
          <a:p>
            <a:r>
              <a:rPr lang="en-US"/>
              <a:t>----------------------------------------------------------------------------Cảm biến quang gồm bộ phát và bộ thu hồng ngoại, tín hiệu ánh sáng được chuyển đổi thành tín hiệu điện và tín hiệu xung.</a:t>
            </a:r>
          </a:p>
          <a:p>
            <a:r>
              <a:rPr lang="en-US"/>
              <a:t>Các tín hiệu xung sẽ được xử lý để tạo các loại đầu ra khác nhau của cảm biến gió.</a:t>
            </a:r>
          </a:p>
          <a:p>
            <a:r>
              <a:rPr lang="en-US"/>
              <a:t>Với đề tài này em lựa chọn đầu ra RS485, các cảm biến có dải đo và độ phân giải đáp ứng tiêu chuẩn đo lường tại trạm quan trắc khí tượng.</a:t>
            </a:r>
          </a:p>
          <a:p>
            <a:r>
              <a:rPr lang="en-US"/>
              <a:t>Trong đề tài này em lựa chọn các cảm biến có đầu ra RS485, dải đo và độ phân giải đạt yêu cầu với các tiêu chuẩn đo lường</a:t>
            </a:r>
          </a:p>
        </p:txBody>
      </p:sp>
      <p:sp>
        <p:nvSpPr>
          <p:cNvPr id="4" name="Slide Number Placeholder 3"/>
          <p:cNvSpPr>
            <a:spLocks noGrp="1"/>
          </p:cNvSpPr>
          <p:nvPr>
            <p:ph type="sldNum" sz="quarter" idx="5"/>
          </p:nvPr>
        </p:nvSpPr>
        <p:spPr/>
        <p:txBody>
          <a:bodyPr/>
          <a:lstStyle/>
          <a:p>
            <a:fld id="{AB2FC7A4-3D1B-482D-8C9D-7642A2CE3076}" type="slidenum">
              <a:rPr lang="en-US" smtClean="0"/>
              <a:t>6</a:t>
            </a:fld>
            <a:endParaRPr lang="en-US"/>
          </a:p>
        </p:txBody>
      </p:sp>
    </p:spTree>
    <p:extLst>
      <p:ext uri="{BB962C8B-B14F-4D97-AF65-F5344CB8AC3E}">
        <p14:creationId xmlns:p14="http://schemas.microsoft.com/office/powerpoint/2010/main" val="543565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Dựa trên phân tích, so sánh các mô hình cấu trúc mạng và các công nghệ truyền tin không dây, em lựa chọn cấu trúc mạng hình sao</a:t>
            </a:r>
            <a:endParaRPr lang="en-US" sz="1800">
              <a:effectLst/>
              <a:latin typeface="Times New Roman" panose="02020603050405020304" pitchFamily="18" charset="0"/>
              <a:ea typeface="Calibri" panose="020F0502020204030204" pitchFamily="34" charset="0"/>
            </a:endParaRPr>
          </a:p>
          <a:p>
            <a:r>
              <a:rPr lang="en-US" sz="1800">
                <a:effectLst/>
                <a:latin typeface="Times New Roman" panose="02020603050405020304" pitchFamily="18" charset="0"/>
                <a:ea typeface="Calibri" panose="020F0502020204030204" pitchFamily="34" charset="0"/>
              </a:rPr>
              <a:t>…</a:t>
            </a:r>
          </a:p>
          <a:p>
            <a:pPr marL="285750" indent="-285750">
              <a:buFontTx/>
              <a:buChar char="-"/>
            </a:pPr>
            <a:r>
              <a:rPr lang="en-US" sz="1800">
                <a:effectLst/>
                <a:latin typeface="Times New Roman" panose="02020603050405020304" pitchFamily="18" charset="0"/>
                <a:ea typeface="Calibri" panose="020F0502020204030204" pitchFamily="34" charset="0"/>
              </a:rPr>
              <a:t>Thiết bị đo (node cảm biến) gửi dữ liệu tới gateway bằng lora</a:t>
            </a:r>
          </a:p>
          <a:p>
            <a:pPr marL="285750" indent="-285750">
              <a:buFontTx/>
              <a:buChar char="-"/>
            </a:pPr>
            <a:r>
              <a:rPr lang="en-US" sz="1800">
                <a:effectLst/>
                <a:latin typeface="Times New Roman" panose="02020603050405020304" pitchFamily="18" charset="0"/>
                <a:ea typeface="Calibri" panose="020F0502020204030204" pitchFamily="34" charset="0"/>
              </a:rPr>
              <a:t>Gateway có chức năng xử lý dữ liệu nhận và gửi tới server.</a:t>
            </a:r>
          </a:p>
          <a:p>
            <a:pPr marL="285750" indent="-285750">
              <a:buFontTx/>
              <a:buChar char="-"/>
            </a:pPr>
            <a:r>
              <a:rPr lang="en-US" sz="1800">
                <a:effectLst/>
                <a:latin typeface="Times New Roman" panose="02020603050405020304" pitchFamily="18" charset="0"/>
                <a:ea typeface="Calibri" panose="020F0502020204030204" pitchFamily="34" charset="0"/>
              </a:rPr>
              <a:t>Tại server, người dùng theo dõi và dám sát dữ liệu đo</a:t>
            </a:r>
          </a:p>
          <a:p>
            <a:pPr marL="285750" indent="-285750">
              <a:buFontTx/>
              <a:buChar char="-"/>
            </a:pPr>
            <a:r>
              <a:rPr lang="en-US" sz="1800">
                <a:effectLst/>
                <a:latin typeface="Times New Roman" panose="02020603050405020304" pitchFamily="18" charset="0"/>
                <a:ea typeface="Calibri" panose="020F0502020204030204" pitchFamily="34" charset="0"/>
              </a:rPr>
              <a:t>Mũi tên giữa node cảm biến vs gateway là hai chiều do node gửi dữ liệu và nhận phản hồi từ gateway</a:t>
            </a:r>
          </a:p>
        </p:txBody>
      </p:sp>
      <p:sp>
        <p:nvSpPr>
          <p:cNvPr id="4" name="Slide Number Placeholder 3"/>
          <p:cNvSpPr>
            <a:spLocks noGrp="1"/>
          </p:cNvSpPr>
          <p:nvPr>
            <p:ph type="sldNum" sz="quarter" idx="5"/>
          </p:nvPr>
        </p:nvSpPr>
        <p:spPr/>
        <p:txBody>
          <a:bodyPr/>
          <a:lstStyle/>
          <a:p>
            <a:fld id="{AB2FC7A4-3D1B-482D-8C9D-7642A2CE3076}" type="slidenum">
              <a:rPr lang="en-US" smtClean="0"/>
              <a:t>7</a:t>
            </a:fld>
            <a:endParaRPr lang="en-US"/>
          </a:p>
        </p:txBody>
      </p:sp>
    </p:spTree>
    <p:extLst>
      <p:ext uri="{BB962C8B-B14F-4D97-AF65-F5344CB8AC3E}">
        <p14:creationId xmlns:p14="http://schemas.microsoft.com/office/powerpoint/2010/main" val="40637584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 Phần lựa chọn linh kiện em đã nêu cụ thể tại chương 3 của báo cáo, do thời gian có hạn nên em sẽ tập trung trình bày phần thiết kế chi tiết và kết quả đạt được.</a:t>
            </a:r>
          </a:p>
          <a:p>
            <a:r>
              <a:rPr lang="en-US"/>
              <a:t>2.3 em tiến hành thiết kế phần cứng cho thiết bị đo gió</a:t>
            </a:r>
          </a:p>
          <a:p>
            <a:pPr marL="171450" indent="-171450">
              <a:buFontTx/>
              <a:buChar char="-"/>
            </a:pPr>
            <a:r>
              <a:rPr lang="en-US"/>
              <a:t>Thiết bị gồm các khối như khối nguồn cấp, khối cảm biến sử dụng cảm biến nhiệt độ, cảm biến độ ẩm, cảm biến tốc độ và hướng gió, khối truyền thông sử dụng module lora Ra – 02, khối phản hồi điện áp và khối mcu sử dụng vi điều khiển STM32</a:t>
            </a:r>
          </a:p>
        </p:txBody>
      </p:sp>
      <p:sp>
        <p:nvSpPr>
          <p:cNvPr id="4" name="Slide Number Placeholder 3"/>
          <p:cNvSpPr>
            <a:spLocks noGrp="1"/>
          </p:cNvSpPr>
          <p:nvPr>
            <p:ph type="sldNum" sz="quarter" idx="5"/>
          </p:nvPr>
        </p:nvSpPr>
        <p:spPr/>
        <p:txBody>
          <a:bodyPr/>
          <a:lstStyle/>
          <a:p>
            <a:fld id="{AB2FC7A4-3D1B-482D-8C9D-7642A2CE3076}" type="slidenum">
              <a:rPr lang="en-US" smtClean="0"/>
              <a:t>8</a:t>
            </a:fld>
            <a:endParaRPr lang="en-US"/>
          </a:p>
        </p:txBody>
      </p:sp>
    </p:spTree>
    <p:extLst>
      <p:ext uri="{BB962C8B-B14F-4D97-AF65-F5344CB8AC3E}">
        <p14:creationId xmlns:p14="http://schemas.microsoft.com/office/powerpoint/2010/main" val="37896422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Dựa trên phân tích các điện áp hoạt động, em lựa chọn khối pin gồm 3 pin li ion nối tiếp là nguồn cấp đầu vào có điện áp tối đa 12.6V, mạch sạc pin có chức năng bảo vệ và cân bằng điện áp pin.</a:t>
            </a:r>
          </a:p>
          <a:p>
            <a:pPr marL="171450" indent="-171450">
              <a:buFontTx/>
              <a:buChar char="-"/>
            </a:pPr>
            <a:r>
              <a:rPr lang="en-US"/>
              <a:t>Khối nguồn của em gồm có khối đổi nguồn và khối hạ áp,</a:t>
            </a:r>
          </a:p>
          <a:p>
            <a:pPr marL="171450" indent="-171450">
              <a:buFontTx/>
              <a:buChar char="-"/>
            </a:pPr>
            <a:r>
              <a:rPr lang="en-US"/>
              <a:t>Với mong muốn sử dụng adapter khi điều kiện cho phép, em thiết kế khối chuyển nguồn có chức năng tự động đổi nguồn đầu vào sang adapter và pin trở thành nguồn dự phòng.</a:t>
            </a:r>
          </a:p>
        </p:txBody>
      </p:sp>
      <p:sp>
        <p:nvSpPr>
          <p:cNvPr id="4" name="Slide Number Placeholder 3"/>
          <p:cNvSpPr>
            <a:spLocks noGrp="1"/>
          </p:cNvSpPr>
          <p:nvPr>
            <p:ph type="sldNum" sz="quarter" idx="5"/>
          </p:nvPr>
        </p:nvSpPr>
        <p:spPr/>
        <p:txBody>
          <a:bodyPr/>
          <a:lstStyle/>
          <a:p>
            <a:fld id="{AB2FC7A4-3D1B-482D-8C9D-7642A2CE3076}" type="slidenum">
              <a:rPr lang="en-US" smtClean="0"/>
              <a:t>9</a:t>
            </a:fld>
            <a:endParaRPr lang="en-US"/>
          </a:p>
        </p:txBody>
      </p:sp>
    </p:spTree>
    <p:extLst>
      <p:ext uri="{BB962C8B-B14F-4D97-AF65-F5344CB8AC3E}">
        <p14:creationId xmlns:p14="http://schemas.microsoft.com/office/powerpoint/2010/main" val="8879686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Trên đây là mạch nguyên lý của các khối như khối vi điều khiển, khối cảm biến, khối truyền tin, phản hồi điện áp</a:t>
            </a:r>
          </a:p>
        </p:txBody>
      </p:sp>
      <p:sp>
        <p:nvSpPr>
          <p:cNvPr id="4" name="Slide Number Placeholder 3"/>
          <p:cNvSpPr>
            <a:spLocks noGrp="1"/>
          </p:cNvSpPr>
          <p:nvPr>
            <p:ph type="sldNum" sz="quarter" idx="5"/>
          </p:nvPr>
        </p:nvSpPr>
        <p:spPr/>
        <p:txBody>
          <a:bodyPr/>
          <a:lstStyle/>
          <a:p>
            <a:fld id="{AB2FC7A4-3D1B-482D-8C9D-7642A2CE3076}" type="slidenum">
              <a:rPr lang="en-US" smtClean="0"/>
              <a:t>10</a:t>
            </a:fld>
            <a:endParaRPr lang="en-US"/>
          </a:p>
        </p:txBody>
      </p:sp>
    </p:spTree>
    <p:extLst>
      <p:ext uri="{BB962C8B-B14F-4D97-AF65-F5344CB8AC3E}">
        <p14:creationId xmlns:p14="http://schemas.microsoft.com/office/powerpoint/2010/main" val="7010155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Mạch in của node cảm biến được thể hiện tại hình 14.</a:t>
            </a:r>
          </a:p>
        </p:txBody>
      </p:sp>
      <p:sp>
        <p:nvSpPr>
          <p:cNvPr id="4" name="Slide Number Placeholder 3"/>
          <p:cNvSpPr>
            <a:spLocks noGrp="1"/>
          </p:cNvSpPr>
          <p:nvPr>
            <p:ph type="sldNum" sz="quarter" idx="5"/>
          </p:nvPr>
        </p:nvSpPr>
        <p:spPr/>
        <p:txBody>
          <a:bodyPr/>
          <a:lstStyle/>
          <a:p>
            <a:fld id="{AB2FC7A4-3D1B-482D-8C9D-7642A2CE3076}" type="slidenum">
              <a:rPr lang="en-US" smtClean="0"/>
              <a:t>11</a:t>
            </a:fld>
            <a:endParaRPr lang="en-US"/>
          </a:p>
        </p:txBody>
      </p:sp>
    </p:spTree>
    <p:extLst>
      <p:ext uri="{BB962C8B-B14F-4D97-AF65-F5344CB8AC3E}">
        <p14:creationId xmlns:p14="http://schemas.microsoft.com/office/powerpoint/2010/main" val="88028024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59802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8/16/2024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5897235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264949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_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Date Placeholder 3">
            <a:extLst>
              <a:ext uri="{FF2B5EF4-FFF2-40B4-BE49-F238E27FC236}">
                <a16:creationId xmlns:a16="http://schemas.microsoft.com/office/drawing/2014/main" id="{007929A3-17ED-41F3-AD36-819BC9DFBCB6}"/>
              </a:ext>
            </a:extLst>
          </p:cNvPr>
          <p:cNvSpPr>
            <a:spLocks noGrp="1"/>
          </p:cNvSpPr>
          <p:nvPr>
            <p:ph type="dt" sz="half" idx="10"/>
          </p:nvPr>
        </p:nvSpPr>
        <p:spPr>
          <a:xfrm>
            <a:off x="628650" y="6565257"/>
            <a:ext cx="20574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8/16/2024</a:t>
            </a:fld>
            <a:endParaRPr lang="en-US"/>
          </a:p>
        </p:txBody>
      </p:sp>
      <p:sp>
        <p:nvSpPr>
          <p:cNvPr id="8" name="Footer Placeholder 4">
            <a:extLst>
              <a:ext uri="{FF2B5EF4-FFF2-40B4-BE49-F238E27FC236}">
                <a16:creationId xmlns:a16="http://schemas.microsoft.com/office/drawing/2014/main" id="{4973EE95-672F-4E5A-A918-2F51DB2C3ACB}"/>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9" name="Slide Number Placeholder 5">
            <a:extLst>
              <a:ext uri="{FF2B5EF4-FFF2-40B4-BE49-F238E27FC236}">
                <a16:creationId xmlns:a16="http://schemas.microsoft.com/office/drawing/2014/main" id="{2B17F6F6-0CA3-4D52-AA3D-7CF8ADE793B6}"/>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
        <p:nvSpPr>
          <p:cNvPr id="11" name="Title 6">
            <a:extLst>
              <a:ext uri="{FF2B5EF4-FFF2-40B4-BE49-F238E27FC236}">
                <a16:creationId xmlns:a16="http://schemas.microsoft.com/office/drawing/2014/main" id="{943CD72D-5295-43E4-B175-0EA61084ADC7}"/>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Title 3: ………………………………………</a:t>
            </a:r>
          </a:p>
        </p:txBody>
      </p:sp>
      <p:sp>
        <p:nvSpPr>
          <p:cNvPr id="16" name="Text Placeholder 11">
            <a:extLst>
              <a:ext uri="{FF2B5EF4-FFF2-40B4-BE49-F238E27FC236}">
                <a16:creationId xmlns:a16="http://schemas.microsoft.com/office/drawing/2014/main" id="{0C9A3A79-B187-4A33-8EBB-92ECD8BA3C59}"/>
              </a:ext>
            </a:extLst>
          </p:cNvPr>
          <p:cNvSpPr>
            <a:spLocks noGrp="1"/>
          </p:cNvSpPr>
          <p:nvPr>
            <p:ph type="body" sz="quarter" idx="13"/>
          </p:nvPr>
        </p:nvSpPr>
        <p:spPr>
          <a:xfrm>
            <a:off x="234950" y="963168"/>
            <a:ext cx="8674100" cy="5132832"/>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179857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4" name="Date Placeholder 3">
            <a:extLst>
              <a:ext uri="{FF2B5EF4-FFF2-40B4-BE49-F238E27FC236}">
                <a16:creationId xmlns:a16="http://schemas.microsoft.com/office/drawing/2014/main" id="{1D2FCDAA-D1AE-440A-ADEA-98F1ACB06478}"/>
              </a:ext>
            </a:extLst>
          </p:cNvPr>
          <p:cNvSpPr>
            <a:spLocks noGrp="1"/>
          </p:cNvSpPr>
          <p:nvPr>
            <p:ph type="dt" sz="half" idx="10"/>
          </p:nvPr>
        </p:nvSpPr>
        <p:spPr>
          <a:xfrm>
            <a:off x="628650" y="6565257"/>
            <a:ext cx="20574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8/16/2024</a:t>
            </a:fld>
            <a:endParaRPr lang="en-US"/>
          </a:p>
        </p:txBody>
      </p:sp>
      <p:sp>
        <p:nvSpPr>
          <p:cNvPr id="15" name="Footer Placeholder 4">
            <a:extLst>
              <a:ext uri="{FF2B5EF4-FFF2-40B4-BE49-F238E27FC236}">
                <a16:creationId xmlns:a16="http://schemas.microsoft.com/office/drawing/2014/main" id="{C4186984-389F-440C-BD79-8D1349BD856E}"/>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6" name="Slide Number Placeholder 5">
            <a:extLst>
              <a:ext uri="{FF2B5EF4-FFF2-40B4-BE49-F238E27FC236}">
                <a16:creationId xmlns:a16="http://schemas.microsoft.com/office/drawing/2014/main" id="{5C66723D-7FE6-462E-9733-48764D89B1D4}"/>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
        <p:nvSpPr>
          <p:cNvPr id="17" name="Content Placeholder 2">
            <a:extLst>
              <a:ext uri="{FF2B5EF4-FFF2-40B4-BE49-F238E27FC236}">
                <a16:creationId xmlns:a16="http://schemas.microsoft.com/office/drawing/2014/main" id="{03483232-D29A-4255-9149-0177F8785818}"/>
              </a:ext>
            </a:extLst>
          </p:cNvPr>
          <p:cNvSpPr>
            <a:spLocks noGrp="1"/>
          </p:cNvSpPr>
          <p:nvPr>
            <p:ph sz="half" idx="1"/>
          </p:nvPr>
        </p:nvSpPr>
        <p:spPr>
          <a:xfrm>
            <a:off x="528828" y="1423289"/>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Content Placeholder 3">
            <a:extLst>
              <a:ext uri="{FF2B5EF4-FFF2-40B4-BE49-F238E27FC236}">
                <a16:creationId xmlns:a16="http://schemas.microsoft.com/office/drawing/2014/main" id="{A1BAF8AD-67D8-46AD-A292-05589E827344}"/>
              </a:ext>
            </a:extLst>
          </p:cNvPr>
          <p:cNvSpPr>
            <a:spLocks noGrp="1"/>
          </p:cNvSpPr>
          <p:nvPr>
            <p:ph sz="half" idx="2"/>
          </p:nvPr>
        </p:nvSpPr>
        <p:spPr>
          <a:xfrm>
            <a:off x="4572000" y="1423289"/>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itle 6">
            <a:extLst>
              <a:ext uri="{FF2B5EF4-FFF2-40B4-BE49-F238E27FC236}">
                <a16:creationId xmlns:a16="http://schemas.microsoft.com/office/drawing/2014/main" id="{EFD61387-9809-4E21-B8EA-93815E5E8F6F}"/>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Title 4: ………………………………………</a:t>
            </a:r>
          </a:p>
        </p:txBody>
      </p:sp>
    </p:spTree>
    <p:extLst>
      <p:ext uri="{BB962C8B-B14F-4D97-AF65-F5344CB8AC3E}">
        <p14:creationId xmlns:p14="http://schemas.microsoft.com/office/powerpoint/2010/main" val="13534025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Title 6">
            <a:extLst>
              <a:ext uri="{FF2B5EF4-FFF2-40B4-BE49-F238E27FC236}">
                <a16:creationId xmlns:a16="http://schemas.microsoft.com/office/drawing/2014/main" id="{74BADCE4-794A-4B69-9AB7-3D794A1F9A49}"/>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Title 6: ………………………………………</a:t>
            </a:r>
          </a:p>
        </p:txBody>
      </p:sp>
      <p:sp>
        <p:nvSpPr>
          <p:cNvPr id="14" name="Content Placeholder 2">
            <a:extLst>
              <a:ext uri="{FF2B5EF4-FFF2-40B4-BE49-F238E27FC236}">
                <a16:creationId xmlns:a16="http://schemas.microsoft.com/office/drawing/2014/main" id="{38375D86-D290-4003-A314-C916116C4238}"/>
              </a:ext>
            </a:extLst>
          </p:cNvPr>
          <p:cNvSpPr>
            <a:spLocks noGrp="1"/>
          </p:cNvSpPr>
          <p:nvPr>
            <p:ph sz="half" idx="1"/>
          </p:nvPr>
        </p:nvSpPr>
        <p:spPr>
          <a:xfrm>
            <a:off x="595884" y="1533017"/>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3">
            <a:extLst>
              <a:ext uri="{FF2B5EF4-FFF2-40B4-BE49-F238E27FC236}">
                <a16:creationId xmlns:a16="http://schemas.microsoft.com/office/drawing/2014/main" id="{FB62406B-26DB-4A01-B048-1F2C7540F82F}"/>
              </a:ext>
            </a:extLst>
          </p:cNvPr>
          <p:cNvSpPr>
            <a:spLocks noGrp="1"/>
          </p:cNvSpPr>
          <p:nvPr>
            <p:ph sz="half" idx="2"/>
          </p:nvPr>
        </p:nvSpPr>
        <p:spPr>
          <a:xfrm>
            <a:off x="4639056" y="1533017"/>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Date Placeholder 3">
            <a:extLst>
              <a:ext uri="{FF2B5EF4-FFF2-40B4-BE49-F238E27FC236}">
                <a16:creationId xmlns:a16="http://schemas.microsoft.com/office/drawing/2014/main" id="{A52862E5-D8E1-49BF-8D1B-BF0ED6579EA7}"/>
              </a:ext>
            </a:extLst>
          </p:cNvPr>
          <p:cNvSpPr>
            <a:spLocks noGrp="1"/>
          </p:cNvSpPr>
          <p:nvPr>
            <p:ph type="dt" sz="half" idx="10"/>
          </p:nvPr>
        </p:nvSpPr>
        <p:spPr>
          <a:xfrm>
            <a:off x="628650" y="6565257"/>
            <a:ext cx="2057400" cy="365125"/>
          </a:xfrm>
          <a:prstGeom prst="rect">
            <a:avLst/>
          </a:prstGeom>
        </p:spPr>
        <p:txBody>
          <a:bodyPr/>
          <a:lstStyle>
            <a:lvl1pP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8/16/2024</a:t>
            </a:fld>
            <a:endParaRPr lang="en-US"/>
          </a:p>
        </p:txBody>
      </p:sp>
      <p:sp>
        <p:nvSpPr>
          <p:cNvPr id="17" name="Footer Placeholder 4">
            <a:extLst>
              <a:ext uri="{FF2B5EF4-FFF2-40B4-BE49-F238E27FC236}">
                <a16:creationId xmlns:a16="http://schemas.microsoft.com/office/drawing/2014/main" id="{591AAF74-01FB-49A8-9375-959140F1D0E6}"/>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8" name="Slide Number Placeholder 5">
            <a:extLst>
              <a:ext uri="{FF2B5EF4-FFF2-40B4-BE49-F238E27FC236}">
                <a16:creationId xmlns:a16="http://schemas.microsoft.com/office/drawing/2014/main" id="{BBF4BC2F-980C-499D-A4B9-E7CD3D44754C}"/>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Tree>
    <p:extLst>
      <p:ext uri="{BB962C8B-B14F-4D97-AF65-F5344CB8AC3E}">
        <p14:creationId xmlns:p14="http://schemas.microsoft.com/office/powerpoint/2010/main" val="39385406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Date Placeholder 3">
            <a:extLst>
              <a:ext uri="{FF2B5EF4-FFF2-40B4-BE49-F238E27FC236}">
                <a16:creationId xmlns:a16="http://schemas.microsoft.com/office/drawing/2014/main" id="{007929A3-17ED-41F3-AD36-819BC9DFBCB6}"/>
              </a:ext>
            </a:extLst>
          </p:cNvPr>
          <p:cNvSpPr>
            <a:spLocks noGrp="1"/>
          </p:cNvSpPr>
          <p:nvPr>
            <p:ph type="dt" sz="half" idx="10"/>
          </p:nvPr>
        </p:nvSpPr>
        <p:spPr>
          <a:xfrm>
            <a:off x="628650" y="6565257"/>
            <a:ext cx="20574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8/16/2024</a:t>
            </a:fld>
            <a:endParaRPr lang="en-US"/>
          </a:p>
        </p:txBody>
      </p:sp>
      <p:sp>
        <p:nvSpPr>
          <p:cNvPr id="8" name="Footer Placeholder 4">
            <a:extLst>
              <a:ext uri="{FF2B5EF4-FFF2-40B4-BE49-F238E27FC236}">
                <a16:creationId xmlns:a16="http://schemas.microsoft.com/office/drawing/2014/main" id="{4973EE95-672F-4E5A-A918-2F51DB2C3ACB}"/>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9" name="Slide Number Placeholder 5">
            <a:extLst>
              <a:ext uri="{FF2B5EF4-FFF2-40B4-BE49-F238E27FC236}">
                <a16:creationId xmlns:a16="http://schemas.microsoft.com/office/drawing/2014/main" id="{2B17F6F6-0CA3-4D52-AA3D-7CF8ADE793B6}"/>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
        <p:nvSpPr>
          <p:cNvPr id="11" name="Title 6">
            <a:extLst>
              <a:ext uri="{FF2B5EF4-FFF2-40B4-BE49-F238E27FC236}">
                <a16:creationId xmlns:a16="http://schemas.microsoft.com/office/drawing/2014/main" id="{943CD72D-5295-43E4-B175-0EA61084ADC7}"/>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Title 7: ………………………………………</a:t>
            </a:r>
          </a:p>
        </p:txBody>
      </p:sp>
      <p:sp>
        <p:nvSpPr>
          <p:cNvPr id="16" name="Text Placeholder 11">
            <a:extLst>
              <a:ext uri="{FF2B5EF4-FFF2-40B4-BE49-F238E27FC236}">
                <a16:creationId xmlns:a16="http://schemas.microsoft.com/office/drawing/2014/main" id="{0C9A3A79-B187-4A33-8EBB-92ECD8BA3C59}"/>
              </a:ext>
            </a:extLst>
          </p:cNvPr>
          <p:cNvSpPr>
            <a:spLocks noGrp="1"/>
          </p:cNvSpPr>
          <p:nvPr>
            <p:ph type="body" sz="quarter" idx="13"/>
          </p:nvPr>
        </p:nvSpPr>
        <p:spPr>
          <a:xfrm>
            <a:off x="234950" y="1227550"/>
            <a:ext cx="8674100" cy="4868449"/>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342310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Title 6">
            <a:extLst>
              <a:ext uri="{FF2B5EF4-FFF2-40B4-BE49-F238E27FC236}">
                <a16:creationId xmlns:a16="http://schemas.microsoft.com/office/drawing/2014/main" id="{74BADCE4-794A-4B69-9AB7-3D794A1F9A49}"/>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Title 8: ………………………………………</a:t>
            </a:r>
          </a:p>
        </p:txBody>
      </p:sp>
      <p:sp>
        <p:nvSpPr>
          <p:cNvPr id="14" name="Content Placeholder 2">
            <a:extLst>
              <a:ext uri="{FF2B5EF4-FFF2-40B4-BE49-F238E27FC236}">
                <a16:creationId xmlns:a16="http://schemas.microsoft.com/office/drawing/2014/main" id="{38375D86-D290-4003-A314-C916116C4238}"/>
              </a:ext>
            </a:extLst>
          </p:cNvPr>
          <p:cNvSpPr>
            <a:spLocks noGrp="1"/>
          </p:cNvSpPr>
          <p:nvPr>
            <p:ph sz="half" idx="1"/>
          </p:nvPr>
        </p:nvSpPr>
        <p:spPr>
          <a:xfrm>
            <a:off x="595884" y="1533017"/>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3">
            <a:extLst>
              <a:ext uri="{FF2B5EF4-FFF2-40B4-BE49-F238E27FC236}">
                <a16:creationId xmlns:a16="http://schemas.microsoft.com/office/drawing/2014/main" id="{FB62406B-26DB-4A01-B048-1F2C7540F82F}"/>
              </a:ext>
            </a:extLst>
          </p:cNvPr>
          <p:cNvSpPr>
            <a:spLocks noGrp="1"/>
          </p:cNvSpPr>
          <p:nvPr>
            <p:ph sz="half" idx="2"/>
          </p:nvPr>
        </p:nvSpPr>
        <p:spPr>
          <a:xfrm>
            <a:off x="4639056" y="1533017"/>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Date Placeholder 3">
            <a:extLst>
              <a:ext uri="{FF2B5EF4-FFF2-40B4-BE49-F238E27FC236}">
                <a16:creationId xmlns:a16="http://schemas.microsoft.com/office/drawing/2014/main" id="{A52862E5-D8E1-49BF-8D1B-BF0ED6579EA7}"/>
              </a:ext>
            </a:extLst>
          </p:cNvPr>
          <p:cNvSpPr>
            <a:spLocks noGrp="1"/>
          </p:cNvSpPr>
          <p:nvPr>
            <p:ph type="dt" sz="half" idx="10"/>
          </p:nvPr>
        </p:nvSpPr>
        <p:spPr>
          <a:xfrm>
            <a:off x="628650" y="6565257"/>
            <a:ext cx="20574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8/16/2024</a:t>
            </a:fld>
            <a:endParaRPr lang="en-US"/>
          </a:p>
        </p:txBody>
      </p:sp>
      <p:sp>
        <p:nvSpPr>
          <p:cNvPr id="17" name="Footer Placeholder 4">
            <a:extLst>
              <a:ext uri="{FF2B5EF4-FFF2-40B4-BE49-F238E27FC236}">
                <a16:creationId xmlns:a16="http://schemas.microsoft.com/office/drawing/2014/main" id="{591AAF74-01FB-49A8-9375-959140F1D0E6}"/>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8" name="Slide Number Placeholder 5">
            <a:extLst>
              <a:ext uri="{FF2B5EF4-FFF2-40B4-BE49-F238E27FC236}">
                <a16:creationId xmlns:a16="http://schemas.microsoft.com/office/drawing/2014/main" id="{BBF4BC2F-980C-499D-A4B9-E7CD3D44754C}"/>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Tree>
    <p:extLst>
      <p:ext uri="{BB962C8B-B14F-4D97-AF65-F5344CB8AC3E}">
        <p14:creationId xmlns:p14="http://schemas.microsoft.com/office/powerpoint/2010/main" val="16290188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Date Placeholder 3">
            <a:extLst>
              <a:ext uri="{FF2B5EF4-FFF2-40B4-BE49-F238E27FC236}">
                <a16:creationId xmlns:a16="http://schemas.microsoft.com/office/drawing/2014/main" id="{007929A3-17ED-41F3-AD36-819BC9DFBCB6}"/>
              </a:ext>
            </a:extLst>
          </p:cNvPr>
          <p:cNvSpPr>
            <a:spLocks noGrp="1"/>
          </p:cNvSpPr>
          <p:nvPr>
            <p:ph type="dt" sz="half" idx="10"/>
          </p:nvPr>
        </p:nvSpPr>
        <p:spPr>
          <a:xfrm>
            <a:off x="628650" y="6565257"/>
            <a:ext cx="20574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8/16/2024</a:t>
            </a:fld>
            <a:endParaRPr lang="en-US"/>
          </a:p>
        </p:txBody>
      </p:sp>
      <p:sp>
        <p:nvSpPr>
          <p:cNvPr id="8" name="Footer Placeholder 4">
            <a:extLst>
              <a:ext uri="{FF2B5EF4-FFF2-40B4-BE49-F238E27FC236}">
                <a16:creationId xmlns:a16="http://schemas.microsoft.com/office/drawing/2014/main" id="{4973EE95-672F-4E5A-A918-2F51DB2C3ACB}"/>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9" name="Slide Number Placeholder 5">
            <a:extLst>
              <a:ext uri="{FF2B5EF4-FFF2-40B4-BE49-F238E27FC236}">
                <a16:creationId xmlns:a16="http://schemas.microsoft.com/office/drawing/2014/main" id="{2B17F6F6-0CA3-4D52-AA3D-7CF8ADE793B6}"/>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
        <p:nvSpPr>
          <p:cNvPr id="11" name="Title 6">
            <a:extLst>
              <a:ext uri="{FF2B5EF4-FFF2-40B4-BE49-F238E27FC236}">
                <a16:creationId xmlns:a16="http://schemas.microsoft.com/office/drawing/2014/main" id="{943CD72D-5295-43E4-B175-0EA61084ADC7}"/>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Title 9: ………………………………………</a:t>
            </a:r>
          </a:p>
        </p:txBody>
      </p:sp>
      <p:sp>
        <p:nvSpPr>
          <p:cNvPr id="16" name="Text Placeholder 11">
            <a:extLst>
              <a:ext uri="{FF2B5EF4-FFF2-40B4-BE49-F238E27FC236}">
                <a16:creationId xmlns:a16="http://schemas.microsoft.com/office/drawing/2014/main" id="{0C9A3A79-B187-4A33-8EBB-92ECD8BA3C59}"/>
              </a:ext>
            </a:extLst>
          </p:cNvPr>
          <p:cNvSpPr>
            <a:spLocks noGrp="1"/>
          </p:cNvSpPr>
          <p:nvPr>
            <p:ph type="body" sz="quarter" idx="13"/>
          </p:nvPr>
        </p:nvSpPr>
        <p:spPr>
          <a:xfrm>
            <a:off x="234950" y="1164920"/>
            <a:ext cx="8674100" cy="4931079"/>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664829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_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Date Placeholder 3">
            <a:extLst>
              <a:ext uri="{FF2B5EF4-FFF2-40B4-BE49-F238E27FC236}">
                <a16:creationId xmlns:a16="http://schemas.microsoft.com/office/drawing/2014/main" id="{76EAE966-F590-4BAF-A55B-75735FCC661F}"/>
              </a:ext>
            </a:extLst>
          </p:cNvPr>
          <p:cNvSpPr>
            <a:spLocks noGrp="1"/>
          </p:cNvSpPr>
          <p:nvPr>
            <p:ph type="dt" sz="half" idx="10"/>
          </p:nvPr>
        </p:nvSpPr>
        <p:spPr>
          <a:xfrm>
            <a:off x="628650" y="6565257"/>
            <a:ext cx="2057400" cy="365125"/>
          </a:xfrm>
          <a:prstGeom prst="rect">
            <a:avLst/>
          </a:prstGeom>
        </p:spPr>
        <p:txBody>
          <a:bodyPr/>
          <a:lstStyle>
            <a:lvl1pPr>
              <a:defRPr sz="1200" b="1">
                <a:solidFill>
                  <a:schemeClr val="bg1">
                    <a:lumMod val="95000"/>
                  </a:schemeClr>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8/16/2024</a:t>
            </a:fld>
            <a:endParaRPr lang="en-US"/>
          </a:p>
        </p:txBody>
      </p:sp>
      <p:sp>
        <p:nvSpPr>
          <p:cNvPr id="6" name="Footer Placeholder 4">
            <a:extLst>
              <a:ext uri="{FF2B5EF4-FFF2-40B4-BE49-F238E27FC236}">
                <a16:creationId xmlns:a16="http://schemas.microsoft.com/office/drawing/2014/main" id="{C330CA1C-4366-43E8-9DC8-B360FC115AE4}"/>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7" name="Slide Number Placeholder 5">
            <a:extLst>
              <a:ext uri="{FF2B5EF4-FFF2-40B4-BE49-F238E27FC236}">
                <a16:creationId xmlns:a16="http://schemas.microsoft.com/office/drawing/2014/main" id="{72DB13F6-9193-4FE2-AE85-5B96248CC0EA}"/>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Tree>
    <p:extLst>
      <p:ext uri="{BB962C8B-B14F-4D97-AF65-F5344CB8AC3E}">
        <p14:creationId xmlns:p14="http://schemas.microsoft.com/office/powerpoint/2010/main" val="8170462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9895280"/>
      </p:ext>
    </p:extLst>
  </p:cSld>
  <p:clrMap bg1="lt1" tx1="dk1" bg2="lt2" tx2="dk2" accent1="accent1" accent2="accent2" accent3="accent3" accent4="accent4" accent5="accent5" accent6="accent6" hlink="hlink" folHlink="folHlink"/>
  <p:sldLayoutIdLst>
    <p:sldLayoutId id="2147483670" r:id="rId1"/>
    <p:sldLayoutId id="2147483672" r:id="rId2"/>
    <p:sldLayoutId id="2147483675" r:id="rId3"/>
    <p:sldLayoutId id="2147483683" r:id="rId4"/>
    <p:sldLayoutId id="2147483679" r:id="rId5"/>
    <p:sldLayoutId id="2147483680" r:id="rId6"/>
    <p:sldLayoutId id="2147483681" r:id="rId7"/>
    <p:sldLayoutId id="2147483682" r:id="rId8"/>
    <p:sldLayoutId id="2147483678" r:id="rId9"/>
    <p:sldLayoutId id="2147483684" r:id="rId10"/>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27.jpg"/></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31.jpg"/></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5.xml"/><Relationship Id="rId1" Type="http://schemas.openxmlformats.org/officeDocument/2006/relationships/slideLayout" Target="../slideLayouts/slideLayout3.xml"/><Relationship Id="rId5" Type="http://schemas.openxmlformats.org/officeDocument/2006/relationships/image" Target="../media/image36.jpeg"/><Relationship Id="rId4" Type="http://schemas.openxmlformats.org/officeDocument/2006/relationships/image" Target="../media/image35.jpeg"/></Relationships>
</file>

<file path=ppt/slides/_rels/slide18.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38.jpg"/></Relationships>
</file>

<file path=ppt/slides/_rels/slide1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microsoft.com/office/2007/relationships/hdphoto" Target="../media/hdphoto2.wdp"/><Relationship Id="rId5" Type="http://schemas.openxmlformats.org/officeDocument/2006/relationships/image" Target="../media/image40.png"/><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42.png"/></Relationships>
</file>

<file path=ppt/slides/_rels/slide21.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9.xml"/><Relationship Id="rId1" Type="http://schemas.openxmlformats.org/officeDocument/2006/relationships/slideLayout" Target="../slideLayouts/slideLayout3.xml"/><Relationship Id="rId5" Type="http://schemas.openxmlformats.org/officeDocument/2006/relationships/chart" Target="../charts/chart3.xml"/><Relationship Id="rId4" Type="http://schemas.openxmlformats.org/officeDocument/2006/relationships/chart" Target="../charts/char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14.png"/><Relationship Id="rId4" Type="http://schemas.openxmlformats.org/officeDocument/2006/relationships/image" Target="../media/image13.jpe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5.jpeg"/><Relationship Id="rId7" Type="http://schemas.openxmlformats.org/officeDocument/2006/relationships/image" Target="../media/image19.jpe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18.jpeg"/><Relationship Id="rId5" Type="http://schemas.openxmlformats.org/officeDocument/2006/relationships/image" Target="../media/image17.png"/><Relationship Id="rId4" Type="http://schemas.openxmlformats.org/officeDocument/2006/relationships/image" Target="../media/image16.jpeg"/></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24.jpeg"/><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3">
            <a:extLst>
              <a:ext uri="{FF2B5EF4-FFF2-40B4-BE49-F238E27FC236}">
                <a16:creationId xmlns:a16="http://schemas.microsoft.com/office/drawing/2014/main" id="{67FB4AA9-E9AF-4CE0-A0DC-99D79528900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13012" y="398419"/>
            <a:ext cx="2037225" cy="611594"/>
          </a:xfrm>
          <a:prstGeom prst="rect">
            <a:avLst/>
          </a:prstGeom>
        </p:spPr>
      </p:pic>
      <p:sp>
        <p:nvSpPr>
          <p:cNvPr id="11" name="Title 6">
            <a:extLst>
              <a:ext uri="{FF2B5EF4-FFF2-40B4-BE49-F238E27FC236}">
                <a16:creationId xmlns:a16="http://schemas.microsoft.com/office/drawing/2014/main" id="{FF8BDF70-CFA6-4031-86B7-31F910D8115D}"/>
              </a:ext>
            </a:extLst>
          </p:cNvPr>
          <p:cNvSpPr txBox="1">
            <a:spLocks/>
          </p:cNvSpPr>
          <p:nvPr/>
        </p:nvSpPr>
        <p:spPr>
          <a:xfrm>
            <a:off x="158543" y="2302417"/>
            <a:ext cx="7735777" cy="1711825"/>
          </a:xfrm>
          <a:prstGeom prst="rect">
            <a:avLst/>
          </a:prstGeom>
        </p:spPr>
        <p:txBody>
          <a:bodyPr lIns="91440" tIns="45720" rIns="91440" bIns="45720" anchor="t"/>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pPr algn="just">
              <a:lnSpc>
                <a:spcPct val="100000"/>
              </a:lnSpc>
            </a:pPr>
            <a:r>
              <a:rPr lang="vi-VN" sz="4000">
                <a:latin typeface="Calibri" panose="020F0502020204030204" pitchFamily="34" charset="0"/>
                <a:ea typeface="Lato"/>
                <a:cs typeface="Calibri" panose="020F0502020204030204" pitchFamily="34" charset="0"/>
              </a:rPr>
              <a:t>Thiết kế hệ thống giám sát gió phục vụ trạm quan trắc khí tượng bề mặt</a:t>
            </a:r>
            <a:endParaRPr lang="en-US" sz="4000">
              <a:latin typeface="Calibri" panose="020F0502020204030204" pitchFamily="34" charset="0"/>
              <a:cs typeface="Calibri" panose="020F0502020204030204" pitchFamily="34" charset="0"/>
            </a:endParaRPr>
          </a:p>
        </p:txBody>
      </p:sp>
      <p:sp>
        <p:nvSpPr>
          <p:cNvPr id="12" name="Title 6">
            <a:extLst>
              <a:ext uri="{FF2B5EF4-FFF2-40B4-BE49-F238E27FC236}">
                <a16:creationId xmlns:a16="http://schemas.microsoft.com/office/drawing/2014/main" id="{A4ACF486-B7D8-4A5A-B633-83527A2F99E2}"/>
              </a:ext>
            </a:extLst>
          </p:cNvPr>
          <p:cNvSpPr txBox="1">
            <a:spLocks/>
          </p:cNvSpPr>
          <p:nvPr/>
        </p:nvSpPr>
        <p:spPr>
          <a:xfrm>
            <a:off x="158543" y="3499225"/>
            <a:ext cx="7342482" cy="2038411"/>
          </a:xfrm>
          <a:prstGeom prst="rect">
            <a:avLst/>
          </a:prstGeom>
        </p:spPr>
        <p:txBody>
          <a:bodyPr/>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pPr>
              <a:lnSpc>
                <a:spcPct val="200000"/>
              </a:lnSpc>
            </a:pPr>
            <a:r>
              <a:rPr lang="en-US" sz="2400">
                <a:solidFill>
                  <a:schemeClr val="tx1"/>
                </a:solidFill>
                <a:latin typeface="Calibri" panose="020F0502020204030204" pitchFamily="34" charset="0"/>
                <a:cs typeface="Calibri" panose="020F0502020204030204" pitchFamily="34" charset="0"/>
              </a:rPr>
              <a:t>Giảng viên hướng dẫn: 	ThS. Nguyễn Thị Huế</a:t>
            </a:r>
          </a:p>
          <a:p>
            <a:pPr>
              <a:lnSpc>
                <a:spcPct val="110000"/>
              </a:lnSpc>
            </a:pPr>
            <a:r>
              <a:rPr lang="en-US" sz="2400">
                <a:solidFill>
                  <a:schemeClr val="tx1"/>
                </a:solidFill>
                <a:latin typeface="Calibri" panose="020F0502020204030204" pitchFamily="34" charset="0"/>
                <a:cs typeface="Calibri" panose="020F0502020204030204" pitchFamily="34" charset="0"/>
              </a:rPr>
              <a:t>Sinh viên thực hiện:		Nguyễn Đình Giỏi</a:t>
            </a:r>
          </a:p>
          <a:p>
            <a:pPr>
              <a:lnSpc>
                <a:spcPct val="110000"/>
              </a:lnSpc>
            </a:pPr>
            <a:r>
              <a:rPr lang="en-US" sz="2400">
                <a:solidFill>
                  <a:schemeClr val="tx1"/>
                </a:solidFill>
                <a:latin typeface="Calibri" panose="020F0502020204030204" pitchFamily="34" charset="0"/>
                <a:cs typeface="Calibri" panose="020F0502020204030204" pitchFamily="34" charset="0"/>
              </a:rPr>
              <a:t>Mã số sinh viên:		20202614</a:t>
            </a:r>
          </a:p>
        </p:txBody>
      </p:sp>
      <p:sp>
        <p:nvSpPr>
          <p:cNvPr id="2" name="Title 1">
            <a:extLst>
              <a:ext uri="{FF2B5EF4-FFF2-40B4-BE49-F238E27FC236}">
                <a16:creationId xmlns:a16="http://schemas.microsoft.com/office/drawing/2014/main" id="{BAA86927-CA1F-B725-A9E4-71F7C71F2946}"/>
              </a:ext>
            </a:extLst>
          </p:cNvPr>
          <p:cNvSpPr txBox="1">
            <a:spLocks/>
          </p:cNvSpPr>
          <p:nvPr/>
        </p:nvSpPr>
        <p:spPr>
          <a:xfrm>
            <a:off x="158543" y="1742155"/>
            <a:ext cx="5016246" cy="6640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vi-VN" sz="2600" b="1">
                <a:solidFill>
                  <a:srgbClr val="C00000"/>
                </a:solidFill>
                <a:latin typeface="Calibri" panose="020F0502020204030204" pitchFamily="34" charset="0"/>
                <a:ea typeface="Lato" panose="020F0502020204030203" pitchFamily="34" charset="0"/>
                <a:cs typeface="Calibri" panose="020F0502020204030204" pitchFamily="34" charset="0"/>
              </a:rPr>
              <a:t>ĐỒ ÁN</a:t>
            </a:r>
            <a:r>
              <a:rPr lang="en-US" sz="2600" b="1">
                <a:solidFill>
                  <a:srgbClr val="C00000"/>
                </a:solidFill>
                <a:latin typeface="Calibri" panose="020F0502020204030204" pitchFamily="34" charset="0"/>
                <a:ea typeface="Lato" panose="020F0502020204030203" pitchFamily="34" charset="0"/>
                <a:cs typeface="Calibri" panose="020F0502020204030204" pitchFamily="34" charset="0"/>
              </a:rPr>
              <a:t> TỐT NGHIỆP CỬ NHÂN</a:t>
            </a:r>
          </a:p>
        </p:txBody>
      </p:sp>
    </p:spTree>
    <p:extLst>
      <p:ext uri="{BB962C8B-B14F-4D97-AF65-F5344CB8AC3E}">
        <p14:creationId xmlns:p14="http://schemas.microsoft.com/office/powerpoint/2010/main" val="7431729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10</a:t>
            </a:fld>
            <a:endParaRPr lang="en-US"/>
          </a:p>
        </p:txBody>
      </p:sp>
      <p:sp>
        <p:nvSpPr>
          <p:cNvPr id="14" name="Title 2">
            <a:extLst>
              <a:ext uri="{FF2B5EF4-FFF2-40B4-BE49-F238E27FC236}">
                <a16:creationId xmlns:a16="http://schemas.microsoft.com/office/drawing/2014/main" id="{C3672CE9-4D35-34B7-C4F2-B4D2789C470C}"/>
              </a:ext>
            </a:extLst>
          </p:cNvPr>
          <p:cNvSpPr>
            <a:spLocks noGrp="1"/>
          </p:cNvSpPr>
          <p:nvPr>
            <p:ph type="title"/>
          </p:nvPr>
        </p:nvSpPr>
        <p:spPr>
          <a:xfrm>
            <a:off x="113774" y="125268"/>
            <a:ext cx="8673846" cy="451739"/>
          </a:xfrm>
        </p:spPr>
        <p:txBody>
          <a:bodyPr/>
          <a:lstStyle/>
          <a:p>
            <a:r>
              <a:rPr lang="en-US">
                <a:latin typeface="+mn-lt"/>
              </a:rPr>
              <a:t>2. THIẾT KẾ HỆ THỐNG</a:t>
            </a:r>
          </a:p>
        </p:txBody>
      </p:sp>
      <p:sp>
        <p:nvSpPr>
          <p:cNvPr id="18" name="Content Placeholder 3">
            <a:extLst>
              <a:ext uri="{FF2B5EF4-FFF2-40B4-BE49-F238E27FC236}">
                <a16:creationId xmlns:a16="http://schemas.microsoft.com/office/drawing/2014/main" id="{D6710F4E-41EE-C2DB-3EF7-D25CA7731383}"/>
              </a:ext>
            </a:extLst>
          </p:cNvPr>
          <p:cNvSpPr txBox="1">
            <a:spLocks/>
          </p:cNvSpPr>
          <p:nvPr/>
        </p:nvSpPr>
        <p:spPr>
          <a:xfrm>
            <a:off x="132436" y="841248"/>
            <a:ext cx="8479715" cy="20133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b="1">
                <a:solidFill>
                  <a:srgbClr val="0D0D0D"/>
                </a:solidFill>
                <a:latin typeface="Calibri" panose="020F0502020204030204" pitchFamily="34" charset="0"/>
                <a:cs typeface="Calibri" panose="020F0502020204030204" pitchFamily="34" charset="0"/>
              </a:rPr>
              <a:t>2.3 Thiết kế phần cứng thiết bị đo gió </a:t>
            </a:r>
            <a:endParaRPr lang="vi-VN" sz="2000" b="1">
              <a:solidFill>
                <a:srgbClr val="0D0D0D"/>
              </a:solidFill>
              <a:latin typeface="Calibri" panose="020F0502020204030204" pitchFamily="34" charset="0"/>
              <a:cs typeface="Calibri" panose="020F0502020204030204" pitchFamily="34" charset="0"/>
            </a:endParaRPr>
          </a:p>
        </p:txBody>
      </p:sp>
      <p:sp>
        <p:nvSpPr>
          <p:cNvPr id="3" name="Content Placeholder 3">
            <a:extLst>
              <a:ext uri="{FF2B5EF4-FFF2-40B4-BE49-F238E27FC236}">
                <a16:creationId xmlns:a16="http://schemas.microsoft.com/office/drawing/2014/main" id="{60002D87-114B-564C-B259-030D106EA0D8}"/>
              </a:ext>
            </a:extLst>
          </p:cNvPr>
          <p:cNvSpPr txBox="1">
            <a:spLocks/>
          </p:cNvSpPr>
          <p:nvPr/>
        </p:nvSpPr>
        <p:spPr>
          <a:xfrm>
            <a:off x="132436" y="1180262"/>
            <a:ext cx="8479715" cy="53968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b="1">
                <a:solidFill>
                  <a:srgbClr val="0D0D0D"/>
                </a:solidFill>
                <a:latin typeface="Calibri" panose="020F0502020204030204" pitchFamily="34" charset="0"/>
                <a:cs typeface="Calibri" panose="020F0502020204030204" pitchFamily="34" charset="0"/>
              </a:rPr>
              <a:t>2.3.2 Thiết kế mạch nguyên lý</a:t>
            </a:r>
            <a:endParaRPr lang="vi-VN" sz="2000" b="1">
              <a:solidFill>
                <a:srgbClr val="0D0D0D"/>
              </a:solidFill>
              <a:latin typeface="Calibri" panose="020F0502020204030204" pitchFamily="34" charset="0"/>
              <a:cs typeface="Calibri" panose="020F0502020204030204" pitchFamily="34" charset="0"/>
            </a:endParaRPr>
          </a:p>
        </p:txBody>
      </p:sp>
      <p:sp>
        <p:nvSpPr>
          <p:cNvPr id="15" name="TextBox 14">
            <a:extLst>
              <a:ext uri="{FF2B5EF4-FFF2-40B4-BE49-F238E27FC236}">
                <a16:creationId xmlns:a16="http://schemas.microsoft.com/office/drawing/2014/main" id="{04FE27C7-6467-E627-463A-EB37290C8B66}"/>
              </a:ext>
            </a:extLst>
          </p:cNvPr>
          <p:cNvSpPr txBox="1"/>
          <p:nvPr/>
        </p:nvSpPr>
        <p:spPr>
          <a:xfrm>
            <a:off x="1959041" y="6095107"/>
            <a:ext cx="5225917" cy="340478"/>
          </a:xfrm>
          <a:prstGeom prst="rect">
            <a:avLst/>
          </a:prstGeom>
          <a:noFill/>
        </p:spPr>
        <p:txBody>
          <a:bodyPr wrap="square">
            <a:spAutoFit/>
          </a:bodyPr>
          <a:lstStyle/>
          <a:p>
            <a:pPr algn="ctr">
              <a:lnSpc>
                <a:spcPct val="114000"/>
              </a:lnSpc>
              <a:spcAft>
                <a:spcPts val="1200"/>
              </a:spcAft>
            </a:pPr>
            <a:r>
              <a:rPr lang="en-US" sz="1500" i="1">
                <a:latin typeface="Calibri" panose="020F0502020204030204" pitchFamily="34" charset="0"/>
                <a:cs typeface="Calibri" panose="020F0502020204030204" pitchFamily="34" charset="0"/>
              </a:rPr>
              <a:t>Hình 12. Mạch nguyên lý các khối của node cảm biến</a:t>
            </a:r>
          </a:p>
        </p:txBody>
      </p:sp>
      <p:pic>
        <p:nvPicPr>
          <p:cNvPr id="4" name="Picture 3">
            <a:extLst>
              <a:ext uri="{FF2B5EF4-FFF2-40B4-BE49-F238E27FC236}">
                <a16:creationId xmlns:a16="http://schemas.microsoft.com/office/drawing/2014/main" id="{473E6D1C-57EF-0458-8DDB-0B21A6883E5C}"/>
              </a:ext>
            </a:extLst>
          </p:cNvPr>
          <p:cNvPicPr>
            <a:picLocks noChangeAspect="1"/>
          </p:cNvPicPr>
          <p:nvPr/>
        </p:nvPicPr>
        <p:blipFill>
          <a:blip r:embed="rId3"/>
          <a:stretch>
            <a:fillRect/>
          </a:stretch>
        </p:blipFill>
        <p:spPr>
          <a:xfrm>
            <a:off x="1695152" y="1541528"/>
            <a:ext cx="5753696" cy="4583877"/>
          </a:xfrm>
          <a:prstGeom prst="rect">
            <a:avLst/>
          </a:prstGeom>
        </p:spPr>
      </p:pic>
    </p:spTree>
    <p:extLst>
      <p:ext uri="{BB962C8B-B14F-4D97-AF65-F5344CB8AC3E}">
        <p14:creationId xmlns:p14="http://schemas.microsoft.com/office/powerpoint/2010/main" val="14519241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11</a:t>
            </a:fld>
            <a:endParaRPr lang="en-US"/>
          </a:p>
        </p:txBody>
      </p:sp>
      <p:sp>
        <p:nvSpPr>
          <p:cNvPr id="14" name="Title 2">
            <a:extLst>
              <a:ext uri="{FF2B5EF4-FFF2-40B4-BE49-F238E27FC236}">
                <a16:creationId xmlns:a16="http://schemas.microsoft.com/office/drawing/2014/main" id="{C3672CE9-4D35-34B7-C4F2-B4D2789C470C}"/>
              </a:ext>
            </a:extLst>
          </p:cNvPr>
          <p:cNvSpPr>
            <a:spLocks noGrp="1"/>
          </p:cNvSpPr>
          <p:nvPr>
            <p:ph type="title"/>
          </p:nvPr>
        </p:nvSpPr>
        <p:spPr>
          <a:xfrm>
            <a:off x="113774" y="125268"/>
            <a:ext cx="8673846" cy="451739"/>
          </a:xfrm>
        </p:spPr>
        <p:txBody>
          <a:bodyPr/>
          <a:lstStyle/>
          <a:p>
            <a:r>
              <a:rPr lang="en-US">
                <a:latin typeface="+mn-lt"/>
              </a:rPr>
              <a:t>2. THIẾT KẾ HỆ THỐNG</a:t>
            </a:r>
          </a:p>
        </p:txBody>
      </p:sp>
      <p:sp>
        <p:nvSpPr>
          <p:cNvPr id="18" name="Content Placeholder 3">
            <a:extLst>
              <a:ext uri="{FF2B5EF4-FFF2-40B4-BE49-F238E27FC236}">
                <a16:creationId xmlns:a16="http://schemas.microsoft.com/office/drawing/2014/main" id="{D6710F4E-41EE-C2DB-3EF7-D25CA7731383}"/>
              </a:ext>
            </a:extLst>
          </p:cNvPr>
          <p:cNvSpPr txBox="1">
            <a:spLocks/>
          </p:cNvSpPr>
          <p:nvPr/>
        </p:nvSpPr>
        <p:spPr>
          <a:xfrm>
            <a:off x="132436" y="841248"/>
            <a:ext cx="8479715" cy="20133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b="1">
                <a:solidFill>
                  <a:srgbClr val="0D0D0D"/>
                </a:solidFill>
                <a:latin typeface="Calibri" panose="020F0502020204030204" pitchFamily="34" charset="0"/>
                <a:cs typeface="Calibri" panose="020F0502020204030204" pitchFamily="34" charset="0"/>
              </a:rPr>
              <a:t>2.3 Thiết kế phần cứng thiết bị đo gió </a:t>
            </a:r>
            <a:endParaRPr lang="vi-VN" sz="2000" b="1">
              <a:solidFill>
                <a:srgbClr val="0D0D0D"/>
              </a:solidFill>
              <a:latin typeface="Calibri" panose="020F0502020204030204" pitchFamily="34" charset="0"/>
              <a:cs typeface="Calibri" panose="020F0502020204030204" pitchFamily="34" charset="0"/>
            </a:endParaRPr>
          </a:p>
        </p:txBody>
      </p:sp>
      <p:sp>
        <p:nvSpPr>
          <p:cNvPr id="3" name="Content Placeholder 3">
            <a:extLst>
              <a:ext uri="{FF2B5EF4-FFF2-40B4-BE49-F238E27FC236}">
                <a16:creationId xmlns:a16="http://schemas.microsoft.com/office/drawing/2014/main" id="{60002D87-114B-564C-B259-030D106EA0D8}"/>
              </a:ext>
            </a:extLst>
          </p:cNvPr>
          <p:cNvSpPr txBox="1">
            <a:spLocks/>
          </p:cNvSpPr>
          <p:nvPr/>
        </p:nvSpPr>
        <p:spPr>
          <a:xfrm>
            <a:off x="132436" y="1180262"/>
            <a:ext cx="8479715" cy="53968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b="1">
                <a:solidFill>
                  <a:srgbClr val="0D0D0D"/>
                </a:solidFill>
                <a:latin typeface="Calibri" panose="020F0502020204030204" pitchFamily="34" charset="0"/>
                <a:cs typeface="Calibri" panose="020F0502020204030204" pitchFamily="34" charset="0"/>
              </a:rPr>
              <a:t>2.3.3 Thiết kế mạch in và hoàn thiện sản phẩm</a:t>
            </a:r>
            <a:endParaRPr lang="vi-VN" sz="2000" b="1">
              <a:solidFill>
                <a:srgbClr val="0D0D0D"/>
              </a:solidFill>
              <a:latin typeface="Calibri" panose="020F0502020204030204" pitchFamily="34" charset="0"/>
              <a:cs typeface="Calibri" panose="020F0502020204030204" pitchFamily="34" charset="0"/>
            </a:endParaRPr>
          </a:p>
        </p:txBody>
      </p:sp>
      <p:pic>
        <p:nvPicPr>
          <p:cNvPr id="7" name="Picture 6">
            <a:extLst>
              <a:ext uri="{FF2B5EF4-FFF2-40B4-BE49-F238E27FC236}">
                <a16:creationId xmlns:a16="http://schemas.microsoft.com/office/drawing/2014/main" id="{3F2C0324-C7EC-99EF-2284-4B9E2897F71B}"/>
              </a:ext>
            </a:extLst>
          </p:cNvPr>
          <p:cNvPicPr>
            <a:picLocks noChangeAspect="1"/>
          </p:cNvPicPr>
          <p:nvPr/>
        </p:nvPicPr>
        <p:blipFill>
          <a:blip r:embed="rId3"/>
          <a:stretch>
            <a:fillRect/>
          </a:stretch>
        </p:blipFill>
        <p:spPr>
          <a:xfrm>
            <a:off x="132436" y="2022767"/>
            <a:ext cx="4785550" cy="3443728"/>
          </a:xfrm>
          <a:prstGeom prst="rect">
            <a:avLst/>
          </a:prstGeom>
        </p:spPr>
      </p:pic>
      <p:pic>
        <p:nvPicPr>
          <p:cNvPr id="8" name="Picture 7">
            <a:extLst>
              <a:ext uri="{FF2B5EF4-FFF2-40B4-BE49-F238E27FC236}">
                <a16:creationId xmlns:a16="http://schemas.microsoft.com/office/drawing/2014/main" id="{6754A605-1BC7-46DA-6EF9-732E31E990DE}"/>
              </a:ext>
            </a:extLst>
          </p:cNvPr>
          <p:cNvPicPr>
            <a:picLocks noChangeAspect="1"/>
          </p:cNvPicPr>
          <p:nvPr/>
        </p:nvPicPr>
        <p:blipFill rotWithShape="1">
          <a:blip r:embed="rId4">
            <a:extLst>
              <a:ext uri="{28A0092B-C50C-407E-A947-70E740481C1C}">
                <a14:useLocalDpi xmlns:a14="http://schemas.microsoft.com/office/drawing/2010/main" val="0"/>
              </a:ext>
            </a:extLst>
          </a:blip>
          <a:srcRect t="-363" b="1827"/>
          <a:stretch/>
        </p:blipFill>
        <p:spPr>
          <a:xfrm>
            <a:off x="5069483" y="1962312"/>
            <a:ext cx="3942081" cy="3504184"/>
          </a:xfrm>
          <a:prstGeom prst="rect">
            <a:avLst/>
          </a:prstGeom>
        </p:spPr>
      </p:pic>
      <p:sp>
        <p:nvSpPr>
          <p:cNvPr id="9" name="TextBox 8">
            <a:extLst>
              <a:ext uri="{FF2B5EF4-FFF2-40B4-BE49-F238E27FC236}">
                <a16:creationId xmlns:a16="http://schemas.microsoft.com/office/drawing/2014/main" id="{59381928-C1E6-A628-95C2-2C1E9176A34A}"/>
              </a:ext>
            </a:extLst>
          </p:cNvPr>
          <p:cNvSpPr txBox="1"/>
          <p:nvPr/>
        </p:nvSpPr>
        <p:spPr>
          <a:xfrm>
            <a:off x="648273" y="5506946"/>
            <a:ext cx="3664536" cy="340478"/>
          </a:xfrm>
          <a:prstGeom prst="rect">
            <a:avLst/>
          </a:prstGeom>
          <a:noFill/>
        </p:spPr>
        <p:txBody>
          <a:bodyPr wrap="square">
            <a:spAutoFit/>
          </a:bodyPr>
          <a:lstStyle/>
          <a:p>
            <a:pPr algn="ctr">
              <a:lnSpc>
                <a:spcPct val="114000"/>
              </a:lnSpc>
              <a:spcAft>
                <a:spcPts val="1200"/>
              </a:spcAft>
            </a:pPr>
            <a:r>
              <a:rPr lang="en-US" sz="1500" i="1">
                <a:latin typeface="Calibri" panose="020F0502020204030204" pitchFamily="34" charset="0"/>
                <a:cs typeface="Calibri" panose="020F0502020204030204" pitchFamily="34" charset="0"/>
              </a:rPr>
              <a:t>Hình 13. Mạch in 3D</a:t>
            </a:r>
          </a:p>
        </p:txBody>
      </p:sp>
      <p:sp>
        <p:nvSpPr>
          <p:cNvPr id="10" name="TextBox 9">
            <a:extLst>
              <a:ext uri="{FF2B5EF4-FFF2-40B4-BE49-F238E27FC236}">
                <a16:creationId xmlns:a16="http://schemas.microsoft.com/office/drawing/2014/main" id="{CA36F574-DDC2-6DC3-9320-D75621BAA200}"/>
              </a:ext>
            </a:extLst>
          </p:cNvPr>
          <p:cNvSpPr txBox="1"/>
          <p:nvPr/>
        </p:nvSpPr>
        <p:spPr>
          <a:xfrm>
            <a:off x="5035115" y="5506946"/>
            <a:ext cx="3664536" cy="340478"/>
          </a:xfrm>
          <a:prstGeom prst="rect">
            <a:avLst/>
          </a:prstGeom>
          <a:noFill/>
        </p:spPr>
        <p:txBody>
          <a:bodyPr wrap="square">
            <a:spAutoFit/>
          </a:bodyPr>
          <a:lstStyle/>
          <a:p>
            <a:pPr algn="ctr">
              <a:lnSpc>
                <a:spcPct val="114000"/>
              </a:lnSpc>
              <a:spcAft>
                <a:spcPts val="1200"/>
              </a:spcAft>
            </a:pPr>
            <a:r>
              <a:rPr lang="en-US" sz="1500" i="1">
                <a:latin typeface="Calibri" panose="020F0502020204030204" pitchFamily="34" charset="0"/>
                <a:cs typeface="Calibri" panose="020F0502020204030204" pitchFamily="34" charset="0"/>
              </a:rPr>
              <a:t>Hình 14. Mạch in hoàn thiện</a:t>
            </a:r>
          </a:p>
        </p:txBody>
      </p:sp>
    </p:spTree>
    <p:extLst>
      <p:ext uri="{BB962C8B-B14F-4D97-AF65-F5344CB8AC3E}">
        <p14:creationId xmlns:p14="http://schemas.microsoft.com/office/powerpoint/2010/main" val="7884522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88452C9-C094-C55E-6789-85057DF29F64}"/>
              </a:ext>
            </a:extLst>
          </p:cNvPr>
          <p:cNvPicPr>
            <a:picLocks noChangeAspect="1"/>
          </p:cNvPicPr>
          <p:nvPr/>
        </p:nvPicPr>
        <p:blipFill>
          <a:blip r:embed="rId3"/>
          <a:stretch>
            <a:fillRect/>
          </a:stretch>
        </p:blipFill>
        <p:spPr>
          <a:xfrm>
            <a:off x="1819845" y="1526304"/>
            <a:ext cx="5504310" cy="4530423"/>
          </a:xfrm>
          <a:prstGeom prst="rect">
            <a:avLst/>
          </a:prstGeom>
        </p:spPr>
      </p:pic>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12</a:t>
            </a:fld>
            <a:endParaRPr lang="en-US"/>
          </a:p>
        </p:txBody>
      </p:sp>
      <p:sp>
        <p:nvSpPr>
          <p:cNvPr id="18" name="Content Placeholder 3">
            <a:extLst>
              <a:ext uri="{FF2B5EF4-FFF2-40B4-BE49-F238E27FC236}">
                <a16:creationId xmlns:a16="http://schemas.microsoft.com/office/drawing/2014/main" id="{D6710F4E-41EE-C2DB-3EF7-D25CA7731383}"/>
              </a:ext>
            </a:extLst>
          </p:cNvPr>
          <p:cNvSpPr txBox="1">
            <a:spLocks/>
          </p:cNvSpPr>
          <p:nvPr/>
        </p:nvSpPr>
        <p:spPr>
          <a:xfrm>
            <a:off x="132436" y="841248"/>
            <a:ext cx="8479715" cy="20133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b="1">
                <a:solidFill>
                  <a:srgbClr val="0D0D0D"/>
                </a:solidFill>
                <a:latin typeface="Calibri" panose="020F0502020204030204" pitchFamily="34" charset="0"/>
                <a:cs typeface="Calibri" panose="020F0502020204030204" pitchFamily="34" charset="0"/>
              </a:rPr>
              <a:t>2.4 Thiết kế phần cứng gateway </a:t>
            </a:r>
            <a:endParaRPr lang="vi-VN" sz="2000" b="1">
              <a:solidFill>
                <a:srgbClr val="0D0D0D"/>
              </a:solidFill>
              <a:latin typeface="Calibri" panose="020F0502020204030204" pitchFamily="34" charset="0"/>
              <a:cs typeface="Calibri" panose="020F0502020204030204" pitchFamily="34" charset="0"/>
            </a:endParaRPr>
          </a:p>
        </p:txBody>
      </p:sp>
      <p:sp>
        <p:nvSpPr>
          <p:cNvPr id="3" name="Content Placeholder 3">
            <a:extLst>
              <a:ext uri="{FF2B5EF4-FFF2-40B4-BE49-F238E27FC236}">
                <a16:creationId xmlns:a16="http://schemas.microsoft.com/office/drawing/2014/main" id="{60002D87-114B-564C-B259-030D106EA0D8}"/>
              </a:ext>
            </a:extLst>
          </p:cNvPr>
          <p:cNvSpPr txBox="1">
            <a:spLocks/>
          </p:cNvSpPr>
          <p:nvPr/>
        </p:nvSpPr>
        <p:spPr>
          <a:xfrm>
            <a:off x="132436" y="1180262"/>
            <a:ext cx="8479715" cy="53968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b="1">
                <a:solidFill>
                  <a:srgbClr val="0D0D0D"/>
                </a:solidFill>
                <a:latin typeface="Calibri" panose="020F0502020204030204" pitchFamily="34" charset="0"/>
                <a:cs typeface="Calibri" panose="020F0502020204030204" pitchFamily="34" charset="0"/>
              </a:rPr>
              <a:t>2.4.1 Sơ đồ triển khai chi tiết của gateway</a:t>
            </a:r>
            <a:endParaRPr lang="vi-VN" sz="2000" b="1">
              <a:solidFill>
                <a:srgbClr val="0D0D0D"/>
              </a:solidFill>
              <a:latin typeface="Calibri" panose="020F050202020403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59381928-C1E6-A628-95C2-2C1E9176A34A}"/>
              </a:ext>
            </a:extLst>
          </p:cNvPr>
          <p:cNvSpPr txBox="1"/>
          <p:nvPr/>
        </p:nvSpPr>
        <p:spPr>
          <a:xfrm>
            <a:off x="2411528" y="6048218"/>
            <a:ext cx="4320944" cy="340478"/>
          </a:xfrm>
          <a:prstGeom prst="rect">
            <a:avLst/>
          </a:prstGeom>
          <a:noFill/>
        </p:spPr>
        <p:txBody>
          <a:bodyPr wrap="square">
            <a:spAutoFit/>
          </a:bodyPr>
          <a:lstStyle/>
          <a:p>
            <a:pPr algn="ctr">
              <a:lnSpc>
                <a:spcPct val="114000"/>
              </a:lnSpc>
              <a:spcAft>
                <a:spcPts val="1200"/>
              </a:spcAft>
            </a:pPr>
            <a:r>
              <a:rPr lang="en-US" sz="1500" i="1">
                <a:latin typeface="Calibri" panose="020F0502020204030204" pitchFamily="34" charset="0"/>
                <a:cs typeface="Calibri" panose="020F0502020204030204" pitchFamily="34" charset="0"/>
              </a:rPr>
              <a:t>Hình 15. Sơ đồ triển khai chi tiết của gateway</a:t>
            </a:r>
          </a:p>
        </p:txBody>
      </p:sp>
      <p:sp>
        <p:nvSpPr>
          <p:cNvPr id="17" name="Title 2">
            <a:extLst>
              <a:ext uri="{FF2B5EF4-FFF2-40B4-BE49-F238E27FC236}">
                <a16:creationId xmlns:a16="http://schemas.microsoft.com/office/drawing/2014/main" id="{F1A1BC4D-E326-CC28-BE27-5F207540FD2A}"/>
              </a:ext>
            </a:extLst>
          </p:cNvPr>
          <p:cNvSpPr>
            <a:spLocks noGrp="1"/>
          </p:cNvSpPr>
          <p:nvPr>
            <p:ph type="title"/>
          </p:nvPr>
        </p:nvSpPr>
        <p:spPr>
          <a:xfrm>
            <a:off x="113774" y="125268"/>
            <a:ext cx="8673846" cy="451739"/>
          </a:xfrm>
        </p:spPr>
        <p:txBody>
          <a:bodyPr/>
          <a:lstStyle/>
          <a:p>
            <a:r>
              <a:rPr lang="en-US">
                <a:latin typeface="+mn-lt"/>
              </a:rPr>
              <a:t>2. THIẾT KẾ HỆ THỐNG</a:t>
            </a:r>
          </a:p>
        </p:txBody>
      </p:sp>
    </p:spTree>
    <p:extLst>
      <p:ext uri="{BB962C8B-B14F-4D97-AF65-F5344CB8AC3E}">
        <p14:creationId xmlns:p14="http://schemas.microsoft.com/office/powerpoint/2010/main" val="9864248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13</a:t>
            </a:fld>
            <a:endParaRPr lang="en-US"/>
          </a:p>
        </p:txBody>
      </p:sp>
      <p:sp>
        <p:nvSpPr>
          <p:cNvPr id="18" name="Content Placeholder 3">
            <a:extLst>
              <a:ext uri="{FF2B5EF4-FFF2-40B4-BE49-F238E27FC236}">
                <a16:creationId xmlns:a16="http://schemas.microsoft.com/office/drawing/2014/main" id="{D6710F4E-41EE-C2DB-3EF7-D25CA7731383}"/>
              </a:ext>
            </a:extLst>
          </p:cNvPr>
          <p:cNvSpPr txBox="1">
            <a:spLocks/>
          </p:cNvSpPr>
          <p:nvPr/>
        </p:nvSpPr>
        <p:spPr>
          <a:xfrm>
            <a:off x="132436" y="841248"/>
            <a:ext cx="8479715" cy="20133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b="1">
                <a:solidFill>
                  <a:srgbClr val="0D0D0D"/>
                </a:solidFill>
                <a:latin typeface="Calibri" panose="020F0502020204030204" pitchFamily="34" charset="0"/>
                <a:cs typeface="Calibri" panose="020F0502020204030204" pitchFamily="34" charset="0"/>
              </a:rPr>
              <a:t>2.4 Thiết kế phần cứng gateway </a:t>
            </a:r>
            <a:endParaRPr lang="vi-VN" sz="2000" b="1">
              <a:solidFill>
                <a:srgbClr val="0D0D0D"/>
              </a:solidFill>
              <a:latin typeface="Calibri" panose="020F0502020204030204" pitchFamily="34" charset="0"/>
              <a:cs typeface="Calibri" panose="020F0502020204030204" pitchFamily="34" charset="0"/>
            </a:endParaRPr>
          </a:p>
        </p:txBody>
      </p:sp>
      <p:sp>
        <p:nvSpPr>
          <p:cNvPr id="3" name="Content Placeholder 3">
            <a:extLst>
              <a:ext uri="{FF2B5EF4-FFF2-40B4-BE49-F238E27FC236}">
                <a16:creationId xmlns:a16="http://schemas.microsoft.com/office/drawing/2014/main" id="{60002D87-114B-564C-B259-030D106EA0D8}"/>
              </a:ext>
            </a:extLst>
          </p:cNvPr>
          <p:cNvSpPr txBox="1">
            <a:spLocks/>
          </p:cNvSpPr>
          <p:nvPr/>
        </p:nvSpPr>
        <p:spPr>
          <a:xfrm>
            <a:off x="132436" y="1180262"/>
            <a:ext cx="8479715" cy="53968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b="1">
                <a:solidFill>
                  <a:srgbClr val="0D0D0D"/>
                </a:solidFill>
                <a:latin typeface="Calibri" panose="020F0502020204030204" pitchFamily="34" charset="0"/>
                <a:cs typeface="Calibri" panose="020F0502020204030204" pitchFamily="34" charset="0"/>
              </a:rPr>
              <a:t>2.4.2 Thiết kế mạch nguyên lý</a:t>
            </a:r>
            <a:endParaRPr lang="vi-VN" sz="2000" b="1">
              <a:solidFill>
                <a:srgbClr val="0D0D0D"/>
              </a:solidFill>
              <a:latin typeface="Calibri" panose="020F050202020403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59381928-C1E6-A628-95C2-2C1E9176A34A}"/>
              </a:ext>
            </a:extLst>
          </p:cNvPr>
          <p:cNvSpPr txBox="1"/>
          <p:nvPr/>
        </p:nvSpPr>
        <p:spPr>
          <a:xfrm>
            <a:off x="650" y="3442035"/>
            <a:ext cx="4320944" cy="340478"/>
          </a:xfrm>
          <a:prstGeom prst="rect">
            <a:avLst/>
          </a:prstGeom>
          <a:noFill/>
        </p:spPr>
        <p:txBody>
          <a:bodyPr wrap="square">
            <a:spAutoFit/>
          </a:bodyPr>
          <a:lstStyle/>
          <a:p>
            <a:pPr algn="ctr">
              <a:lnSpc>
                <a:spcPct val="114000"/>
              </a:lnSpc>
              <a:spcAft>
                <a:spcPts val="1200"/>
              </a:spcAft>
            </a:pPr>
            <a:r>
              <a:rPr lang="en-US" sz="1500" i="1">
                <a:latin typeface="Calibri" panose="020F0502020204030204" pitchFamily="34" charset="0"/>
                <a:cs typeface="Calibri" panose="020F0502020204030204" pitchFamily="34" charset="0"/>
              </a:rPr>
              <a:t>Hình 16. Mạch nguyên lý của gateway</a:t>
            </a:r>
          </a:p>
        </p:txBody>
      </p:sp>
      <p:pic>
        <p:nvPicPr>
          <p:cNvPr id="12" name="Picture 11">
            <a:extLst>
              <a:ext uri="{FF2B5EF4-FFF2-40B4-BE49-F238E27FC236}">
                <a16:creationId xmlns:a16="http://schemas.microsoft.com/office/drawing/2014/main" id="{6DAED827-9EBF-D555-884D-756A03169F68}"/>
              </a:ext>
            </a:extLst>
          </p:cNvPr>
          <p:cNvPicPr>
            <a:picLocks noChangeAspect="1"/>
          </p:cNvPicPr>
          <p:nvPr/>
        </p:nvPicPr>
        <p:blipFill>
          <a:blip r:embed="rId3"/>
          <a:stretch>
            <a:fillRect/>
          </a:stretch>
        </p:blipFill>
        <p:spPr>
          <a:xfrm>
            <a:off x="3796483" y="818418"/>
            <a:ext cx="5167946" cy="5587713"/>
          </a:xfrm>
          <a:prstGeom prst="rect">
            <a:avLst/>
          </a:prstGeom>
        </p:spPr>
      </p:pic>
      <p:sp>
        <p:nvSpPr>
          <p:cNvPr id="16" name="Title 2">
            <a:extLst>
              <a:ext uri="{FF2B5EF4-FFF2-40B4-BE49-F238E27FC236}">
                <a16:creationId xmlns:a16="http://schemas.microsoft.com/office/drawing/2014/main" id="{AF65B461-1B16-23FE-F119-C321F5C1AC3F}"/>
              </a:ext>
            </a:extLst>
          </p:cNvPr>
          <p:cNvSpPr>
            <a:spLocks noGrp="1"/>
          </p:cNvSpPr>
          <p:nvPr>
            <p:ph type="title"/>
          </p:nvPr>
        </p:nvSpPr>
        <p:spPr>
          <a:xfrm>
            <a:off x="113774" y="125268"/>
            <a:ext cx="8673846" cy="451739"/>
          </a:xfrm>
        </p:spPr>
        <p:txBody>
          <a:bodyPr/>
          <a:lstStyle/>
          <a:p>
            <a:r>
              <a:rPr lang="en-US">
                <a:latin typeface="+mn-lt"/>
              </a:rPr>
              <a:t>2. THIẾT KẾ HỆ THỐNG</a:t>
            </a:r>
          </a:p>
        </p:txBody>
      </p:sp>
    </p:spTree>
    <p:extLst>
      <p:ext uri="{BB962C8B-B14F-4D97-AF65-F5344CB8AC3E}">
        <p14:creationId xmlns:p14="http://schemas.microsoft.com/office/powerpoint/2010/main" val="21080336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14</a:t>
            </a:fld>
            <a:endParaRPr lang="en-US"/>
          </a:p>
        </p:txBody>
      </p:sp>
      <p:sp>
        <p:nvSpPr>
          <p:cNvPr id="18" name="Content Placeholder 3">
            <a:extLst>
              <a:ext uri="{FF2B5EF4-FFF2-40B4-BE49-F238E27FC236}">
                <a16:creationId xmlns:a16="http://schemas.microsoft.com/office/drawing/2014/main" id="{D6710F4E-41EE-C2DB-3EF7-D25CA7731383}"/>
              </a:ext>
            </a:extLst>
          </p:cNvPr>
          <p:cNvSpPr txBox="1">
            <a:spLocks/>
          </p:cNvSpPr>
          <p:nvPr/>
        </p:nvSpPr>
        <p:spPr>
          <a:xfrm>
            <a:off x="132436" y="841248"/>
            <a:ext cx="8479715" cy="20133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b="1">
                <a:solidFill>
                  <a:srgbClr val="0D0D0D"/>
                </a:solidFill>
                <a:latin typeface="Calibri" panose="020F0502020204030204" pitchFamily="34" charset="0"/>
                <a:cs typeface="Calibri" panose="020F0502020204030204" pitchFamily="34" charset="0"/>
              </a:rPr>
              <a:t>2.4 Thiết kế phần cứng gateway </a:t>
            </a:r>
            <a:endParaRPr lang="vi-VN" sz="2000" b="1">
              <a:solidFill>
                <a:srgbClr val="0D0D0D"/>
              </a:solidFill>
              <a:latin typeface="Calibri" panose="020F0502020204030204" pitchFamily="34" charset="0"/>
              <a:cs typeface="Calibri" panose="020F0502020204030204" pitchFamily="34" charset="0"/>
            </a:endParaRPr>
          </a:p>
        </p:txBody>
      </p:sp>
      <p:sp>
        <p:nvSpPr>
          <p:cNvPr id="3" name="Content Placeholder 3">
            <a:extLst>
              <a:ext uri="{FF2B5EF4-FFF2-40B4-BE49-F238E27FC236}">
                <a16:creationId xmlns:a16="http://schemas.microsoft.com/office/drawing/2014/main" id="{60002D87-114B-564C-B259-030D106EA0D8}"/>
              </a:ext>
            </a:extLst>
          </p:cNvPr>
          <p:cNvSpPr txBox="1">
            <a:spLocks/>
          </p:cNvSpPr>
          <p:nvPr/>
        </p:nvSpPr>
        <p:spPr>
          <a:xfrm>
            <a:off x="132436" y="1180262"/>
            <a:ext cx="8479715" cy="53968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b="1">
                <a:solidFill>
                  <a:srgbClr val="0D0D0D"/>
                </a:solidFill>
                <a:latin typeface="Calibri" panose="020F0502020204030204" pitchFamily="34" charset="0"/>
                <a:cs typeface="Calibri" panose="020F0502020204030204" pitchFamily="34" charset="0"/>
              </a:rPr>
              <a:t>2.4.3 Thiết kế mạch in và hoàn thiện gateway</a:t>
            </a:r>
            <a:endParaRPr lang="vi-VN" sz="2000" b="1">
              <a:solidFill>
                <a:srgbClr val="0D0D0D"/>
              </a:solidFill>
              <a:latin typeface="Calibri" panose="020F050202020403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59381928-C1E6-A628-95C2-2C1E9176A34A}"/>
              </a:ext>
            </a:extLst>
          </p:cNvPr>
          <p:cNvSpPr txBox="1"/>
          <p:nvPr/>
        </p:nvSpPr>
        <p:spPr>
          <a:xfrm>
            <a:off x="193474" y="5393822"/>
            <a:ext cx="4320944" cy="340478"/>
          </a:xfrm>
          <a:prstGeom prst="rect">
            <a:avLst/>
          </a:prstGeom>
          <a:noFill/>
        </p:spPr>
        <p:txBody>
          <a:bodyPr wrap="square">
            <a:spAutoFit/>
          </a:bodyPr>
          <a:lstStyle/>
          <a:p>
            <a:pPr algn="ctr">
              <a:lnSpc>
                <a:spcPct val="114000"/>
              </a:lnSpc>
              <a:spcAft>
                <a:spcPts val="1200"/>
              </a:spcAft>
            </a:pPr>
            <a:r>
              <a:rPr lang="en-US" sz="1500" i="1">
                <a:latin typeface="Calibri" panose="020F0502020204030204" pitchFamily="34" charset="0"/>
                <a:cs typeface="Calibri" panose="020F0502020204030204" pitchFamily="34" charset="0"/>
              </a:rPr>
              <a:t>Hình 17. Mạch in 3D</a:t>
            </a:r>
          </a:p>
        </p:txBody>
      </p:sp>
      <p:pic>
        <p:nvPicPr>
          <p:cNvPr id="4" name="Picture 3">
            <a:extLst>
              <a:ext uri="{FF2B5EF4-FFF2-40B4-BE49-F238E27FC236}">
                <a16:creationId xmlns:a16="http://schemas.microsoft.com/office/drawing/2014/main" id="{4186C233-8870-B36A-84FA-8C712E330FA4}"/>
              </a:ext>
            </a:extLst>
          </p:cNvPr>
          <p:cNvPicPr>
            <a:picLocks noChangeAspect="1"/>
          </p:cNvPicPr>
          <p:nvPr/>
        </p:nvPicPr>
        <p:blipFill>
          <a:blip r:embed="rId3"/>
          <a:stretch>
            <a:fillRect/>
          </a:stretch>
        </p:blipFill>
        <p:spPr>
          <a:xfrm>
            <a:off x="165750" y="1894790"/>
            <a:ext cx="4376393" cy="3405878"/>
          </a:xfrm>
          <a:prstGeom prst="rect">
            <a:avLst/>
          </a:prstGeom>
        </p:spPr>
      </p:pic>
      <p:pic>
        <p:nvPicPr>
          <p:cNvPr id="7" name="Picture 6">
            <a:extLst>
              <a:ext uri="{FF2B5EF4-FFF2-40B4-BE49-F238E27FC236}">
                <a16:creationId xmlns:a16="http://schemas.microsoft.com/office/drawing/2014/main" id="{F62BE497-5F66-4A26-31FA-AFE1B9AB782B}"/>
              </a:ext>
            </a:extLst>
          </p:cNvPr>
          <p:cNvPicPr>
            <a:picLocks noChangeAspect="1"/>
          </p:cNvPicPr>
          <p:nvPr/>
        </p:nvPicPr>
        <p:blipFill rotWithShape="1">
          <a:blip r:embed="rId4">
            <a:extLst>
              <a:ext uri="{28A0092B-C50C-407E-A947-70E740481C1C}">
                <a14:useLocalDpi xmlns:a14="http://schemas.microsoft.com/office/drawing/2010/main" val="0"/>
              </a:ext>
            </a:extLst>
          </a:blip>
          <a:srcRect l="2785" r="2732"/>
          <a:stretch/>
        </p:blipFill>
        <p:spPr>
          <a:xfrm>
            <a:off x="4775370" y="1894790"/>
            <a:ext cx="4184026" cy="3405878"/>
          </a:xfrm>
          <a:prstGeom prst="rect">
            <a:avLst/>
          </a:prstGeom>
        </p:spPr>
      </p:pic>
      <p:sp>
        <p:nvSpPr>
          <p:cNvPr id="8" name="TextBox 7">
            <a:extLst>
              <a:ext uri="{FF2B5EF4-FFF2-40B4-BE49-F238E27FC236}">
                <a16:creationId xmlns:a16="http://schemas.microsoft.com/office/drawing/2014/main" id="{554D45E3-CE24-3C7C-8A99-94DE5A28762C}"/>
              </a:ext>
            </a:extLst>
          </p:cNvPr>
          <p:cNvSpPr txBox="1"/>
          <p:nvPr/>
        </p:nvSpPr>
        <p:spPr>
          <a:xfrm>
            <a:off x="4706911" y="5393822"/>
            <a:ext cx="4320944" cy="340478"/>
          </a:xfrm>
          <a:prstGeom prst="rect">
            <a:avLst/>
          </a:prstGeom>
          <a:noFill/>
        </p:spPr>
        <p:txBody>
          <a:bodyPr wrap="square">
            <a:spAutoFit/>
          </a:bodyPr>
          <a:lstStyle/>
          <a:p>
            <a:pPr algn="ctr">
              <a:lnSpc>
                <a:spcPct val="114000"/>
              </a:lnSpc>
              <a:spcAft>
                <a:spcPts val="1200"/>
              </a:spcAft>
            </a:pPr>
            <a:r>
              <a:rPr lang="en-US" sz="1500" i="1">
                <a:latin typeface="Calibri" panose="020F0502020204030204" pitchFamily="34" charset="0"/>
                <a:cs typeface="Calibri" panose="020F0502020204030204" pitchFamily="34" charset="0"/>
              </a:rPr>
              <a:t>Hình 18. Mạch in hoàn thiện</a:t>
            </a:r>
          </a:p>
        </p:txBody>
      </p:sp>
      <p:sp>
        <p:nvSpPr>
          <p:cNvPr id="12" name="Title 2">
            <a:extLst>
              <a:ext uri="{FF2B5EF4-FFF2-40B4-BE49-F238E27FC236}">
                <a16:creationId xmlns:a16="http://schemas.microsoft.com/office/drawing/2014/main" id="{36EF8081-ECF4-E1C6-066A-3C8C606B45E9}"/>
              </a:ext>
            </a:extLst>
          </p:cNvPr>
          <p:cNvSpPr>
            <a:spLocks noGrp="1"/>
          </p:cNvSpPr>
          <p:nvPr>
            <p:ph type="title"/>
          </p:nvPr>
        </p:nvSpPr>
        <p:spPr>
          <a:xfrm>
            <a:off x="113774" y="125268"/>
            <a:ext cx="8673846" cy="451739"/>
          </a:xfrm>
        </p:spPr>
        <p:txBody>
          <a:bodyPr/>
          <a:lstStyle/>
          <a:p>
            <a:r>
              <a:rPr lang="en-US">
                <a:latin typeface="+mn-lt"/>
              </a:rPr>
              <a:t>2. THIẾT KẾ HỆ THỐNG</a:t>
            </a:r>
          </a:p>
        </p:txBody>
      </p:sp>
    </p:spTree>
    <p:extLst>
      <p:ext uri="{BB962C8B-B14F-4D97-AF65-F5344CB8AC3E}">
        <p14:creationId xmlns:p14="http://schemas.microsoft.com/office/powerpoint/2010/main" val="16993038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426987F-34A1-5589-F58D-D3899F82AB7D}"/>
              </a:ext>
            </a:extLst>
          </p:cNvPr>
          <p:cNvPicPr>
            <a:picLocks noChangeAspect="1"/>
          </p:cNvPicPr>
          <p:nvPr/>
        </p:nvPicPr>
        <p:blipFill rotWithShape="1">
          <a:blip r:embed="rId3"/>
          <a:srcRect t="154"/>
          <a:stretch/>
        </p:blipFill>
        <p:spPr>
          <a:xfrm>
            <a:off x="4255662" y="952500"/>
            <a:ext cx="4875707" cy="5168508"/>
          </a:xfrm>
          <a:prstGeom prst="rect">
            <a:avLst/>
          </a:prstGeom>
        </p:spPr>
      </p:pic>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15</a:t>
            </a:fld>
            <a:endParaRPr lang="en-US"/>
          </a:p>
        </p:txBody>
      </p:sp>
      <p:sp>
        <p:nvSpPr>
          <p:cNvPr id="18" name="Content Placeholder 3">
            <a:extLst>
              <a:ext uri="{FF2B5EF4-FFF2-40B4-BE49-F238E27FC236}">
                <a16:creationId xmlns:a16="http://schemas.microsoft.com/office/drawing/2014/main" id="{D6710F4E-41EE-C2DB-3EF7-D25CA7731383}"/>
              </a:ext>
            </a:extLst>
          </p:cNvPr>
          <p:cNvSpPr txBox="1">
            <a:spLocks/>
          </p:cNvSpPr>
          <p:nvPr/>
        </p:nvSpPr>
        <p:spPr>
          <a:xfrm>
            <a:off x="132436" y="831821"/>
            <a:ext cx="8479715" cy="20133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b="1">
                <a:solidFill>
                  <a:srgbClr val="0D0D0D"/>
                </a:solidFill>
                <a:latin typeface="Calibri" panose="020F0502020204030204" pitchFamily="34" charset="0"/>
                <a:cs typeface="Calibri" panose="020F0502020204030204" pitchFamily="34" charset="0"/>
              </a:rPr>
              <a:t>2.5 Thiết kế chương trình phần mềm cho thiết bị đo gió</a:t>
            </a:r>
            <a:endParaRPr lang="vi-VN" sz="2000" b="1">
              <a:solidFill>
                <a:srgbClr val="0D0D0D"/>
              </a:solidFill>
              <a:latin typeface="Calibri" panose="020F0502020204030204" pitchFamily="34" charset="0"/>
              <a:cs typeface="Calibri" panose="020F0502020204030204" pitchFamily="34" charset="0"/>
            </a:endParaRPr>
          </a:p>
        </p:txBody>
      </p:sp>
      <p:sp>
        <p:nvSpPr>
          <p:cNvPr id="11" name="TextBox 10">
            <a:extLst>
              <a:ext uri="{FF2B5EF4-FFF2-40B4-BE49-F238E27FC236}">
                <a16:creationId xmlns:a16="http://schemas.microsoft.com/office/drawing/2014/main" id="{CF34AA24-974E-DE78-32CA-9A6D34E47DC2}"/>
              </a:ext>
            </a:extLst>
          </p:cNvPr>
          <p:cNvSpPr txBox="1"/>
          <p:nvPr/>
        </p:nvSpPr>
        <p:spPr>
          <a:xfrm>
            <a:off x="62871" y="1196781"/>
            <a:ext cx="4067000" cy="4949047"/>
          </a:xfrm>
          <a:prstGeom prst="rect">
            <a:avLst/>
          </a:prstGeom>
          <a:noFill/>
        </p:spPr>
        <p:txBody>
          <a:bodyPr wrap="square">
            <a:spAutoFit/>
          </a:bodyPr>
          <a:lstStyle/>
          <a:p>
            <a:pPr marL="285750" indent="-285750" algn="just">
              <a:lnSpc>
                <a:spcPct val="114000"/>
              </a:lnSpc>
              <a:spcAft>
                <a:spcPts val="1200"/>
              </a:spcAft>
              <a:buFont typeface="Calibri" panose="020F0502020204030204" pitchFamily="34" charset="0"/>
              <a:buChar char="−"/>
            </a:pPr>
            <a:r>
              <a:rPr lang="en-US">
                <a:latin typeface="Calibri" panose="020F0502020204030204" pitchFamily="34" charset="0"/>
                <a:cs typeface="Calibri" panose="020F0502020204030204" pitchFamily="34" charset="0"/>
              </a:rPr>
              <a:t>Chương trình kiểm tra trạng thái hoạt động của node, thực hiện hàm tương ứng với trạng thái:</a:t>
            </a:r>
          </a:p>
          <a:p>
            <a:pPr marL="548640" lvl="1" indent="-342900" algn="just">
              <a:lnSpc>
                <a:spcPct val="114000"/>
              </a:lnSpc>
              <a:spcAft>
                <a:spcPts val="1200"/>
              </a:spcAft>
              <a:buFont typeface="Calibri" panose="020F0502020204030204" pitchFamily="34" charset="0"/>
              <a:buChar char="•"/>
            </a:pPr>
            <a:r>
              <a:rPr lang="en-US" b="1">
                <a:latin typeface="Calibri" panose="020F0502020204030204" pitchFamily="34" charset="0"/>
                <a:cs typeface="Calibri" panose="020F0502020204030204" pitchFamily="34" charset="0"/>
              </a:rPr>
              <a:t>Link Mode: </a:t>
            </a:r>
            <a:r>
              <a:rPr lang="en-US">
                <a:latin typeface="Calibri" panose="020F0502020204030204" pitchFamily="34" charset="0"/>
                <a:cs typeface="Calibri" panose="020F0502020204030204" pitchFamily="34" charset="0"/>
              </a:rPr>
              <a:t>tạo kết nối với gateway.</a:t>
            </a:r>
          </a:p>
          <a:p>
            <a:pPr marL="548640" lvl="1" indent="-342900" algn="just">
              <a:lnSpc>
                <a:spcPct val="114000"/>
              </a:lnSpc>
              <a:spcAft>
                <a:spcPts val="1200"/>
              </a:spcAft>
              <a:buFont typeface="Calibri" panose="020F0502020204030204" pitchFamily="34" charset="0"/>
              <a:buChar char="•"/>
            </a:pPr>
            <a:r>
              <a:rPr lang="en-US" b="1">
                <a:latin typeface="Calibri" panose="020F0502020204030204" pitchFamily="34" charset="0"/>
                <a:cs typeface="Calibri" panose="020F0502020204030204" pitchFamily="34" charset="0"/>
              </a:rPr>
              <a:t>Normal Mode: </a:t>
            </a:r>
            <a:r>
              <a:rPr lang="en-US">
                <a:latin typeface="Calibri" panose="020F0502020204030204" pitchFamily="34" charset="0"/>
                <a:cs typeface="Calibri" panose="020F0502020204030204" pitchFamily="34" charset="0"/>
              </a:rPr>
              <a:t>gửi bản tin dữ liệu chứa các thông số đo tới gateway.</a:t>
            </a:r>
          </a:p>
          <a:p>
            <a:pPr marL="548640" lvl="1" indent="-342900" algn="just">
              <a:lnSpc>
                <a:spcPct val="114000"/>
              </a:lnSpc>
              <a:spcAft>
                <a:spcPts val="1200"/>
              </a:spcAft>
              <a:buFont typeface="Calibri" panose="020F0502020204030204" pitchFamily="34" charset="0"/>
              <a:buChar char="•"/>
            </a:pPr>
            <a:r>
              <a:rPr lang="en-US" b="1">
                <a:latin typeface="Calibri" panose="020F0502020204030204" pitchFamily="34" charset="0"/>
                <a:cs typeface="Calibri" panose="020F0502020204030204" pitchFamily="34" charset="0"/>
              </a:rPr>
              <a:t>Reconnect Mode: </a:t>
            </a:r>
            <a:r>
              <a:rPr lang="en-US">
                <a:latin typeface="Calibri" panose="020F0502020204030204" pitchFamily="34" charset="0"/>
                <a:cs typeface="Calibri" panose="020F0502020204030204" pitchFamily="34" charset="0"/>
              </a:rPr>
              <a:t>gửi bản tin dữ liệu đã lưu và thiết lập lại kết nối.</a:t>
            </a:r>
          </a:p>
          <a:p>
            <a:pPr marL="285750" indent="-285750" algn="just">
              <a:lnSpc>
                <a:spcPct val="114000"/>
              </a:lnSpc>
              <a:spcAft>
                <a:spcPts val="1200"/>
              </a:spcAft>
              <a:buFont typeface="Calibri" panose="020F0502020204030204" pitchFamily="34" charset="0"/>
              <a:buChar char="−"/>
            </a:pPr>
            <a:r>
              <a:rPr lang="en-US">
                <a:latin typeface="Calibri" panose="020F0502020204030204" pitchFamily="34" charset="0"/>
                <a:cs typeface="Calibri" panose="020F0502020204030204" pitchFamily="34" charset="0"/>
              </a:rPr>
              <a:t>Trạng thái node được thay đổi tùy thuộc vào xử lí phản hồi, truyền nhận thành công hay không.</a:t>
            </a:r>
          </a:p>
          <a:p>
            <a:pPr marL="285750" indent="-285750" algn="just">
              <a:lnSpc>
                <a:spcPct val="114000"/>
              </a:lnSpc>
              <a:spcAft>
                <a:spcPts val="1200"/>
              </a:spcAft>
              <a:buFont typeface="Calibri" panose="020F0502020204030204" pitchFamily="34" charset="0"/>
              <a:buChar char="−"/>
            </a:pPr>
            <a:r>
              <a:rPr lang="en-US">
                <a:latin typeface="Calibri" panose="020F0502020204030204" pitchFamily="34" charset="0"/>
                <a:cs typeface="Calibri" panose="020F0502020204030204" pitchFamily="34" charset="0"/>
              </a:rPr>
              <a:t>STM32 vào chế độ ngủ sâu, kết thúc một chu kỳ. </a:t>
            </a:r>
          </a:p>
        </p:txBody>
      </p:sp>
      <p:sp>
        <p:nvSpPr>
          <p:cNvPr id="12" name="TextBox 11">
            <a:extLst>
              <a:ext uri="{FF2B5EF4-FFF2-40B4-BE49-F238E27FC236}">
                <a16:creationId xmlns:a16="http://schemas.microsoft.com/office/drawing/2014/main" id="{000723C6-60F2-F6F6-A9C1-159679C9BA68}"/>
              </a:ext>
            </a:extLst>
          </p:cNvPr>
          <p:cNvSpPr txBox="1"/>
          <p:nvPr/>
        </p:nvSpPr>
        <p:spPr>
          <a:xfrm>
            <a:off x="4706911" y="6104198"/>
            <a:ext cx="4320944" cy="340478"/>
          </a:xfrm>
          <a:prstGeom prst="rect">
            <a:avLst/>
          </a:prstGeom>
          <a:noFill/>
        </p:spPr>
        <p:txBody>
          <a:bodyPr wrap="square">
            <a:spAutoFit/>
          </a:bodyPr>
          <a:lstStyle/>
          <a:p>
            <a:pPr algn="ctr">
              <a:lnSpc>
                <a:spcPct val="114000"/>
              </a:lnSpc>
              <a:spcAft>
                <a:spcPts val="1200"/>
              </a:spcAft>
            </a:pPr>
            <a:r>
              <a:rPr lang="en-US" sz="1500" i="1">
                <a:latin typeface="Calibri" panose="020F0502020204030204" pitchFamily="34" charset="0"/>
                <a:cs typeface="Calibri" panose="020F0502020204030204" pitchFamily="34" charset="0"/>
              </a:rPr>
              <a:t>Hình 19. Lưu đồ thuật toán node cảm biến</a:t>
            </a:r>
          </a:p>
        </p:txBody>
      </p:sp>
      <p:sp>
        <p:nvSpPr>
          <p:cNvPr id="17" name="Title 2">
            <a:extLst>
              <a:ext uri="{FF2B5EF4-FFF2-40B4-BE49-F238E27FC236}">
                <a16:creationId xmlns:a16="http://schemas.microsoft.com/office/drawing/2014/main" id="{840ECBAB-6B57-5114-F491-9FE271363CFC}"/>
              </a:ext>
            </a:extLst>
          </p:cNvPr>
          <p:cNvSpPr>
            <a:spLocks noGrp="1"/>
          </p:cNvSpPr>
          <p:nvPr>
            <p:ph type="title"/>
          </p:nvPr>
        </p:nvSpPr>
        <p:spPr>
          <a:xfrm>
            <a:off x="113774" y="125268"/>
            <a:ext cx="8673846" cy="451739"/>
          </a:xfrm>
        </p:spPr>
        <p:txBody>
          <a:bodyPr/>
          <a:lstStyle/>
          <a:p>
            <a:r>
              <a:rPr lang="en-US">
                <a:latin typeface="+mn-lt"/>
              </a:rPr>
              <a:t>2. THIẾT KẾ HỆ THỐNG</a:t>
            </a:r>
          </a:p>
        </p:txBody>
      </p:sp>
    </p:spTree>
    <p:extLst>
      <p:ext uri="{BB962C8B-B14F-4D97-AF65-F5344CB8AC3E}">
        <p14:creationId xmlns:p14="http://schemas.microsoft.com/office/powerpoint/2010/main" val="16003230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16</a:t>
            </a:fld>
            <a:endParaRPr lang="en-US"/>
          </a:p>
        </p:txBody>
      </p:sp>
      <p:sp>
        <p:nvSpPr>
          <p:cNvPr id="14" name="Title 2">
            <a:extLst>
              <a:ext uri="{FF2B5EF4-FFF2-40B4-BE49-F238E27FC236}">
                <a16:creationId xmlns:a16="http://schemas.microsoft.com/office/drawing/2014/main" id="{C3672CE9-4D35-34B7-C4F2-B4D2789C470C}"/>
              </a:ext>
            </a:extLst>
          </p:cNvPr>
          <p:cNvSpPr>
            <a:spLocks noGrp="1"/>
          </p:cNvSpPr>
          <p:nvPr>
            <p:ph type="title"/>
          </p:nvPr>
        </p:nvSpPr>
        <p:spPr>
          <a:xfrm>
            <a:off x="113774" y="125268"/>
            <a:ext cx="8673846" cy="451739"/>
          </a:xfrm>
        </p:spPr>
        <p:txBody>
          <a:bodyPr/>
          <a:lstStyle/>
          <a:p>
            <a:r>
              <a:rPr lang="en-US">
                <a:latin typeface="+mn-lt"/>
              </a:rPr>
              <a:t>2. THIẾT KẾ HỆ THỐNG</a:t>
            </a:r>
          </a:p>
        </p:txBody>
      </p:sp>
      <p:sp>
        <p:nvSpPr>
          <p:cNvPr id="18" name="Content Placeholder 3">
            <a:extLst>
              <a:ext uri="{FF2B5EF4-FFF2-40B4-BE49-F238E27FC236}">
                <a16:creationId xmlns:a16="http://schemas.microsoft.com/office/drawing/2014/main" id="{D6710F4E-41EE-C2DB-3EF7-D25CA7731383}"/>
              </a:ext>
            </a:extLst>
          </p:cNvPr>
          <p:cNvSpPr txBox="1">
            <a:spLocks/>
          </p:cNvSpPr>
          <p:nvPr/>
        </p:nvSpPr>
        <p:spPr>
          <a:xfrm>
            <a:off x="132436" y="831821"/>
            <a:ext cx="8479715" cy="20133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b="1">
                <a:solidFill>
                  <a:srgbClr val="0D0D0D"/>
                </a:solidFill>
                <a:latin typeface="Calibri" panose="020F0502020204030204" pitchFamily="34" charset="0"/>
                <a:cs typeface="Calibri" panose="020F0502020204030204" pitchFamily="34" charset="0"/>
              </a:rPr>
              <a:t>2.6 Thiết kế chương trình phần mềm cho gateway</a:t>
            </a:r>
            <a:endParaRPr lang="vi-VN" sz="2000" b="1">
              <a:solidFill>
                <a:srgbClr val="0D0D0D"/>
              </a:solidFill>
              <a:latin typeface="Calibri" panose="020F0502020204030204" pitchFamily="34" charset="0"/>
              <a:cs typeface="Calibri" panose="020F0502020204030204" pitchFamily="34" charset="0"/>
            </a:endParaRPr>
          </a:p>
        </p:txBody>
      </p:sp>
      <p:sp>
        <p:nvSpPr>
          <p:cNvPr id="12" name="TextBox 11">
            <a:extLst>
              <a:ext uri="{FF2B5EF4-FFF2-40B4-BE49-F238E27FC236}">
                <a16:creationId xmlns:a16="http://schemas.microsoft.com/office/drawing/2014/main" id="{000723C6-60F2-F6F6-A9C1-159679C9BA68}"/>
              </a:ext>
            </a:extLst>
          </p:cNvPr>
          <p:cNvSpPr txBox="1"/>
          <p:nvPr/>
        </p:nvSpPr>
        <p:spPr>
          <a:xfrm>
            <a:off x="2211821" y="6087697"/>
            <a:ext cx="4320944" cy="340478"/>
          </a:xfrm>
          <a:prstGeom prst="rect">
            <a:avLst/>
          </a:prstGeom>
          <a:noFill/>
        </p:spPr>
        <p:txBody>
          <a:bodyPr wrap="square">
            <a:spAutoFit/>
          </a:bodyPr>
          <a:lstStyle/>
          <a:p>
            <a:pPr algn="ctr">
              <a:lnSpc>
                <a:spcPct val="114000"/>
              </a:lnSpc>
              <a:spcAft>
                <a:spcPts val="1200"/>
              </a:spcAft>
            </a:pPr>
            <a:r>
              <a:rPr lang="en-US" sz="1500" i="1">
                <a:latin typeface="Calibri" panose="020F0502020204030204" pitchFamily="34" charset="0"/>
                <a:cs typeface="Calibri" panose="020F0502020204030204" pitchFamily="34" charset="0"/>
              </a:rPr>
              <a:t>Hình 20. Sơ đồ luồng hệ thống gateway</a:t>
            </a:r>
          </a:p>
        </p:txBody>
      </p:sp>
      <p:pic>
        <p:nvPicPr>
          <p:cNvPr id="7" name="Picture 6">
            <a:extLst>
              <a:ext uri="{FF2B5EF4-FFF2-40B4-BE49-F238E27FC236}">
                <a16:creationId xmlns:a16="http://schemas.microsoft.com/office/drawing/2014/main" id="{44841488-6F4E-4626-A49A-F13A0C3A5F89}"/>
              </a:ext>
            </a:extLst>
          </p:cNvPr>
          <p:cNvPicPr>
            <a:picLocks noChangeAspect="1"/>
          </p:cNvPicPr>
          <p:nvPr/>
        </p:nvPicPr>
        <p:blipFill>
          <a:blip r:embed="rId3"/>
          <a:stretch>
            <a:fillRect/>
          </a:stretch>
        </p:blipFill>
        <p:spPr>
          <a:xfrm>
            <a:off x="699507" y="1127425"/>
            <a:ext cx="7744985" cy="4960272"/>
          </a:xfrm>
          <a:prstGeom prst="rect">
            <a:avLst/>
          </a:prstGeom>
        </p:spPr>
      </p:pic>
    </p:spTree>
    <p:extLst>
      <p:ext uri="{BB962C8B-B14F-4D97-AF65-F5344CB8AC3E}">
        <p14:creationId xmlns:p14="http://schemas.microsoft.com/office/powerpoint/2010/main" val="37938217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17</a:t>
            </a:fld>
            <a:endParaRPr lang="en-US"/>
          </a:p>
        </p:txBody>
      </p:sp>
      <p:sp>
        <p:nvSpPr>
          <p:cNvPr id="14" name="Title 2">
            <a:extLst>
              <a:ext uri="{FF2B5EF4-FFF2-40B4-BE49-F238E27FC236}">
                <a16:creationId xmlns:a16="http://schemas.microsoft.com/office/drawing/2014/main" id="{C3672CE9-4D35-34B7-C4F2-B4D2789C470C}"/>
              </a:ext>
            </a:extLst>
          </p:cNvPr>
          <p:cNvSpPr>
            <a:spLocks noGrp="1"/>
          </p:cNvSpPr>
          <p:nvPr>
            <p:ph type="title"/>
          </p:nvPr>
        </p:nvSpPr>
        <p:spPr>
          <a:xfrm>
            <a:off x="113774" y="125268"/>
            <a:ext cx="8673846" cy="451739"/>
          </a:xfrm>
        </p:spPr>
        <p:txBody>
          <a:bodyPr/>
          <a:lstStyle/>
          <a:p>
            <a:r>
              <a:rPr lang="en-US">
                <a:latin typeface="+mn-lt"/>
              </a:rPr>
              <a:t>3. </a:t>
            </a:r>
            <a:r>
              <a:rPr lang="en-US">
                <a:latin typeface="Calibri" panose="020F0502020204030204" pitchFamily="34" charset="0"/>
                <a:cs typeface="Calibri" panose="020F0502020204030204" pitchFamily="34" charset="0"/>
              </a:rPr>
              <a:t>KẾT QUẢ</a:t>
            </a:r>
            <a:r>
              <a:rPr lang="vi-VN">
                <a:latin typeface="Calibri" panose="020F0502020204030204" pitchFamily="34" charset="0"/>
                <a:cs typeface="Calibri" panose="020F0502020204030204" pitchFamily="34" charset="0"/>
              </a:rPr>
              <a:t>, THỬ NGHIỆM </a:t>
            </a:r>
            <a:r>
              <a:rPr lang="en-US">
                <a:latin typeface="Calibri" panose="020F0502020204030204" pitchFamily="34" charset="0"/>
                <a:cs typeface="Calibri" panose="020F0502020204030204" pitchFamily="34" charset="0"/>
              </a:rPr>
              <a:t>&amp;</a:t>
            </a:r>
            <a:r>
              <a:rPr lang="vi-VN">
                <a:latin typeface="Calibri" panose="020F0502020204030204" pitchFamily="34" charset="0"/>
                <a:cs typeface="Calibri" panose="020F0502020204030204" pitchFamily="34" charset="0"/>
              </a:rPr>
              <a:t> ĐÁNH GIÁ</a:t>
            </a:r>
            <a:endParaRPr lang="en-US">
              <a:latin typeface="Calibri" panose="020F0502020204030204" pitchFamily="34" charset="0"/>
              <a:cs typeface="Calibri" panose="020F0502020204030204" pitchFamily="34" charset="0"/>
            </a:endParaRPr>
          </a:p>
        </p:txBody>
      </p:sp>
      <p:sp>
        <p:nvSpPr>
          <p:cNvPr id="18" name="Content Placeholder 3">
            <a:extLst>
              <a:ext uri="{FF2B5EF4-FFF2-40B4-BE49-F238E27FC236}">
                <a16:creationId xmlns:a16="http://schemas.microsoft.com/office/drawing/2014/main" id="{D6710F4E-41EE-C2DB-3EF7-D25CA7731383}"/>
              </a:ext>
            </a:extLst>
          </p:cNvPr>
          <p:cNvSpPr txBox="1">
            <a:spLocks/>
          </p:cNvSpPr>
          <p:nvPr/>
        </p:nvSpPr>
        <p:spPr>
          <a:xfrm>
            <a:off x="132436" y="831820"/>
            <a:ext cx="8479715" cy="3651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b="1">
                <a:solidFill>
                  <a:srgbClr val="0D0D0D"/>
                </a:solidFill>
                <a:latin typeface="Calibri" panose="020F0502020204030204" pitchFamily="34" charset="0"/>
                <a:cs typeface="Calibri" panose="020F0502020204030204" pitchFamily="34" charset="0"/>
              </a:rPr>
              <a:t>3.1 Kết quả thiết kế phần cứng các thiết bị</a:t>
            </a:r>
            <a:endParaRPr lang="vi-VN" sz="2000" b="1">
              <a:solidFill>
                <a:srgbClr val="0D0D0D"/>
              </a:solidFill>
              <a:latin typeface="Calibri" panose="020F0502020204030204" pitchFamily="34" charset="0"/>
              <a:cs typeface="Calibri" panose="020F0502020204030204" pitchFamily="34" charset="0"/>
            </a:endParaRPr>
          </a:p>
        </p:txBody>
      </p:sp>
      <p:sp>
        <p:nvSpPr>
          <p:cNvPr id="12" name="TextBox 11">
            <a:extLst>
              <a:ext uri="{FF2B5EF4-FFF2-40B4-BE49-F238E27FC236}">
                <a16:creationId xmlns:a16="http://schemas.microsoft.com/office/drawing/2014/main" id="{000723C6-60F2-F6F6-A9C1-159679C9BA68}"/>
              </a:ext>
            </a:extLst>
          </p:cNvPr>
          <p:cNvSpPr txBox="1"/>
          <p:nvPr/>
        </p:nvSpPr>
        <p:spPr>
          <a:xfrm>
            <a:off x="2411528" y="6091771"/>
            <a:ext cx="4320944" cy="340478"/>
          </a:xfrm>
          <a:prstGeom prst="rect">
            <a:avLst/>
          </a:prstGeom>
          <a:noFill/>
        </p:spPr>
        <p:txBody>
          <a:bodyPr wrap="square">
            <a:spAutoFit/>
          </a:bodyPr>
          <a:lstStyle/>
          <a:p>
            <a:pPr algn="ctr">
              <a:lnSpc>
                <a:spcPct val="114000"/>
              </a:lnSpc>
              <a:spcAft>
                <a:spcPts val="1200"/>
              </a:spcAft>
            </a:pPr>
            <a:r>
              <a:rPr lang="en-US" sz="1500" i="1">
                <a:latin typeface="Calibri" panose="020F0502020204030204" pitchFamily="34" charset="0"/>
                <a:cs typeface="Calibri" panose="020F0502020204030204" pitchFamily="34" charset="0"/>
              </a:rPr>
              <a:t>Hình 21. Sản phẩm node cảm biến hoàn thiện</a:t>
            </a:r>
          </a:p>
        </p:txBody>
      </p:sp>
      <p:pic>
        <p:nvPicPr>
          <p:cNvPr id="3" name="Picture 2">
            <a:extLst>
              <a:ext uri="{FF2B5EF4-FFF2-40B4-BE49-F238E27FC236}">
                <a16:creationId xmlns:a16="http://schemas.microsoft.com/office/drawing/2014/main" id="{3E125CF4-AA44-6630-D2FA-2C6976C6DC63}"/>
              </a:ext>
            </a:extLst>
          </p:cNvPr>
          <p:cNvPicPr>
            <a:picLocks noChangeAspect="1"/>
          </p:cNvPicPr>
          <p:nvPr/>
        </p:nvPicPr>
        <p:blipFill rotWithShape="1">
          <a:blip r:embed="rId3"/>
          <a:srcRect l="972" t="1947" r="1590"/>
          <a:stretch/>
        </p:blipFill>
        <p:spPr bwMode="auto">
          <a:xfrm>
            <a:off x="132436" y="4673215"/>
            <a:ext cx="4171169" cy="1426024"/>
          </a:xfrm>
          <a:prstGeom prst="rect">
            <a:avLst/>
          </a:prstGeom>
          <a:ln>
            <a:noFill/>
          </a:ln>
          <a:extLst>
            <a:ext uri="{53640926-AAD7-44D8-BBD7-CCE9431645EC}">
              <a14:shadowObscured xmlns:a14="http://schemas.microsoft.com/office/drawing/2010/main"/>
            </a:ext>
          </a:extLst>
        </p:spPr>
      </p:pic>
      <p:pic>
        <p:nvPicPr>
          <p:cNvPr id="4" name="Picture 3">
            <a:extLst>
              <a:ext uri="{FF2B5EF4-FFF2-40B4-BE49-F238E27FC236}">
                <a16:creationId xmlns:a16="http://schemas.microsoft.com/office/drawing/2014/main" id="{85E40806-6D55-5241-C93A-4B6305136A3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2437" y="1329211"/>
            <a:ext cx="4171169" cy="3286456"/>
          </a:xfrm>
          <a:prstGeom prst="rect">
            <a:avLst/>
          </a:prstGeom>
        </p:spPr>
      </p:pic>
      <p:pic>
        <p:nvPicPr>
          <p:cNvPr id="5" name="Picture 4">
            <a:extLst>
              <a:ext uri="{FF2B5EF4-FFF2-40B4-BE49-F238E27FC236}">
                <a16:creationId xmlns:a16="http://schemas.microsoft.com/office/drawing/2014/main" id="{ED4956EA-CF60-4ED1-A9DA-02857E001095}"/>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2216" b="4325"/>
          <a:stretch/>
        </p:blipFill>
        <p:spPr bwMode="auto">
          <a:xfrm>
            <a:off x="4356121" y="1319999"/>
            <a:ext cx="4677665" cy="4752821"/>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2581291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18</a:t>
            </a:fld>
            <a:endParaRPr lang="en-US"/>
          </a:p>
        </p:txBody>
      </p:sp>
      <p:sp>
        <p:nvSpPr>
          <p:cNvPr id="14" name="Title 2">
            <a:extLst>
              <a:ext uri="{FF2B5EF4-FFF2-40B4-BE49-F238E27FC236}">
                <a16:creationId xmlns:a16="http://schemas.microsoft.com/office/drawing/2014/main" id="{C3672CE9-4D35-34B7-C4F2-B4D2789C470C}"/>
              </a:ext>
            </a:extLst>
          </p:cNvPr>
          <p:cNvSpPr>
            <a:spLocks noGrp="1"/>
          </p:cNvSpPr>
          <p:nvPr>
            <p:ph type="title"/>
          </p:nvPr>
        </p:nvSpPr>
        <p:spPr>
          <a:xfrm>
            <a:off x="113774" y="125268"/>
            <a:ext cx="8673846" cy="451739"/>
          </a:xfrm>
        </p:spPr>
        <p:txBody>
          <a:bodyPr/>
          <a:lstStyle/>
          <a:p>
            <a:r>
              <a:rPr lang="en-US">
                <a:latin typeface="+mn-lt"/>
              </a:rPr>
              <a:t>3. </a:t>
            </a:r>
            <a:r>
              <a:rPr lang="en-US">
                <a:latin typeface="Calibri" panose="020F0502020204030204" pitchFamily="34" charset="0"/>
                <a:cs typeface="Calibri" panose="020F0502020204030204" pitchFamily="34" charset="0"/>
              </a:rPr>
              <a:t>KẾT QUẢ</a:t>
            </a:r>
            <a:r>
              <a:rPr lang="vi-VN">
                <a:latin typeface="Calibri" panose="020F0502020204030204" pitchFamily="34" charset="0"/>
                <a:cs typeface="Calibri" panose="020F0502020204030204" pitchFamily="34" charset="0"/>
              </a:rPr>
              <a:t>, THỬ NGHIỆM </a:t>
            </a:r>
            <a:r>
              <a:rPr lang="en-US">
                <a:latin typeface="Calibri" panose="020F0502020204030204" pitchFamily="34" charset="0"/>
                <a:cs typeface="Calibri" panose="020F0502020204030204" pitchFamily="34" charset="0"/>
              </a:rPr>
              <a:t>&amp;</a:t>
            </a:r>
            <a:r>
              <a:rPr lang="vi-VN">
                <a:latin typeface="Calibri" panose="020F0502020204030204" pitchFamily="34" charset="0"/>
                <a:cs typeface="Calibri" panose="020F0502020204030204" pitchFamily="34" charset="0"/>
              </a:rPr>
              <a:t> ĐÁNH GIÁ</a:t>
            </a:r>
            <a:endParaRPr lang="en-US">
              <a:latin typeface="Calibri" panose="020F0502020204030204" pitchFamily="34" charset="0"/>
              <a:cs typeface="Calibri" panose="020F0502020204030204" pitchFamily="34" charset="0"/>
            </a:endParaRPr>
          </a:p>
        </p:txBody>
      </p:sp>
      <p:sp>
        <p:nvSpPr>
          <p:cNvPr id="18" name="Content Placeholder 3">
            <a:extLst>
              <a:ext uri="{FF2B5EF4-FFF2-40B4-BE49-F238E27FC236}">
                <a16:creationId xmlns:a16="http://schemas.microsoft.com/office/drawing/2014/main" id="{D6710F4E-41EE-C2DB-3EF7-D25CA7731383}"/>
              </a:ext>
            </a:extLst>
          </p:cNvPr>
          <p:cNvSpPr txBox="1">
            <a:spLocks/>
          </p:cNvSpPr>
          <p:nvPr/>
        </p:nvSpPr>
        <p:spPr>
          <a:xfrm>
            <a:off x="132436" y="831820"/>
            <a:ext cx="8479715" cy="3651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b="1">
                <a:solidFill>
                  <a:srgbClr val="0D0D0D"/>
                </a:solidFill>
                <a:latin typeface="Calibri" panose="020F0502020204030204" pitchFamily="34" charset="0"/>
                <a:cs typeface="Calibri" panose="020F0502020204030204" pitchFamily="34" charset="0"/>
              </a:rPr>
              <a:t>3.1 Kết quả thiết kế phần cứng các thiết bị</a:t>
            </a:r>
            <a:endParaRPr lang="vi-VN" sz="2000" b="1">
              <a:solidFill>
                <a:srgbClr val="0D0D0D"/>
              </a:solidFill>
              <a:latin typeface="Calibri" panose="020F0502020204030204" pitchFamily="34" charset="0"/>
              <a:cs typeface="Calibri" panose="020F0502020204030204" pitchFamily="34" charset="0"/>
            </a:endParaRPr>
          </a:p>
        </p:txBody>
      </p:sp>
      <p:sp>
        <p:nvSpPr>
          <p:cNvPr id="12" name="TextBox 11">
            <a:extLst>
              <a:ext uri="{FF2B5EF4-FFF2-40B4-BE49-F238E27FC236}">
                <a16:creationId xmlns:a16="http://schemas.microsoft.com/office/drawing/2014/main" id="{000723C6-60F2-F6F6-A9C1-159679C9BA68}"/>
              </a:ext>
            </a:extLst>
          </p:cNvPr>
          <p:cNvSpPr txBox="1"/>
          <p:nvPr/>
        </p:nvSpPr>
        <p:spPr>
          <a:xfrm>
            <a:off x="2411528" y="5722229"/>
            <a:ext cx="4320944" cy="340478"/>
          </a:xfrm>
          <a:prstGeom prst="rect">
            <a:avLst/>
          </a:prstGeom>
          <a:noFill/>
        </p:spPr>
        <p:txBody>
          <a:bodyPr wrap="square">
            <a:spAutoFit/>
          </a:bodyPr>
          <a:lstStyle/>
          <a:p>
            <a:pPr algn="ctr">
              <a:lnSpc>
                <a:spcPct val="114000"/>
              </a:lnSpc>
              <a:spcAft>
                <a:spcPts val="1200"/>
              </a:spcAft>
            </a:pPr>
            <a:r>
              <a:rPr lang="en-US" sz="1500" i="1">
                <a:latin typeface="Calibri" panose="020F0502020204030204" pitchFamily="34" charset="0"/>
                <a:cs typeface="Calibri" panose="020F0502020204030204" pitchFamily="34" charset="0"/>
              </a:rPr>
              <a:t>Hình 22. Sản phẩm gateway hoàn thiện</a:t>
            </a:r>
          </a:p>
        </p:txBody>
      </p:sp>
      <p:grpSp>
        <p:nvGrpSpPr>
          <p:cNvPr id="10" name="Group 9">
            <a:extLst>
              <a:ext uri="{FF2B5EF4-FFF2-40B4-BE49-F238E27FC236}">
                <a16:creationId xmlns:a16="http://schemas.microsoft.com/office/drawing/2014/main" id="{14D9F2CD-3206-C317-AD5A-E962630BE414}"/>
              </a:ext>
            </a:extLst>
          </p:cNvPr>
          <p:cNvGrpSpPr/>
          <p:nvPr/>
        </p:nvGrpSpPr>
        <p:grpSpPr>
          <a:xfrm>
            <a:off x="262295" y="1508320"/>
            <a:ext cx="8619410" cy="4119908"/>
            <a:chOff x="291152" y="1425494"/>
            <a:chExt cx="8619410" cy="4119908"/>
          </a:xfrm>
        </p:grpSpPr>
        <p:pic>
          <p:nvPicPr>
            <p:cNvPr id="7" name="Picture 6">
              <a:extLst>
                <a:ext uri="{FF2B5EF4-FFF2-40B4-BE49-F238E27FC236}">
                  <a16:creationId xmlns:a16="http://schemas.microsoft.com/office/drawing/2014/main" id="{8CF464D7-9E5A-7E16-854D-2A70F019CC8E}"/>
                </a:ext>
              </a:extLst>
            </p:cNvPr>
            <p:cNvPicPr>
              <a:picLocks noChangeAspect="1"/>
            </p:cNvPicPr>
            <p:nvPr/>
          </p:nvPicPr>
          <p:blipFill rotWithShape="1">
            <a:blip r:embed="rId3">
              <a:extLst>
                <a:ext uri="{28A0092B-C50C-407E-A947-70E740481C1C}">
                  <a14:useLocalDpi xmlns:a14="http://schemas.microsoft.com/office/drawing/2010/main" val="0"/>
                </a:ext>
              </a:extLst>
            </a:blip>
            <a:srcRect t="1585" b="2811"/>
            <a:stretch/>
          </p:blipFill>
          <p:spPr>
            <a:xfrm>
              <a:off x="5025730" y="1425494"/>
              <a:ext cx="3884832" cy="4119908"/>
            </a:xfrm>
            <a:prstGeom prst="rect">
              <a:avLst/>
            </a:prstGeom>
          </p:spPr>
        </p:pic>
        <p:pic>
          <p:nvPicPr>
            <p:cNvPr id="9" name="Picture 8">
              <a:extLst>
                <a:ext uri="{FF2B5EF4-FFF2-40B4-BE49-F238E27FC236}">
                  <a16:creationId xmlns:a16="http://schemas.microsoft.com/office/drawing/2014/main" id="{D17AD989-8D14-212C-76C6-58029F33328C}"/>
                </a:ext>
              </a:extLst>
            </p:cNvPr>
            <p:cNvPicPr>
              <a:picLocks noChangeAspect="1"/>
            </p:cNvPicPr>
            <p:nvPr/>
          </p:nvPicPr>
          <p:blipFill rotWithShape="1">
            <a:blip r:embed="rId4">
              <a:extLst>
                <a:ext uri="{28A0092B-C50C-407E-A947-70E740481C1C}">
                  <a14:useLocalDpi xmlns:a14="http://schemas.microsoft.com/office/drawing/2010/main" val="0"/>
                </a:ext>
              </a:extLst>
            </a:blip>
            <a:srcRect l="1901" r="1233"/>
            <a:stretch/>
          </p:blipFill>
          <p:spPr>
            <a:xfrm>
              <a:off x="291152" y="1425494"/>
              <a:ext cx="4535372" cy="4119908"/>
            </a:xfrm>
            <a:prstGeom prst="rect">
              <a:avLst/>
            </a:prstGeom>
          </p:spPr>
        </p:pic>
      </p:grpSp>
    </p:spTree>
    <p:extLst>
      <p:ext uri="{BB962C8B-B14F-4D97-AF65-F5344CB8AC3E}">
        <p14:creationId xmlns:p14="http://schemas.microsoft.com/office/powerpoint/2010/main" val="17751949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19</a:t>
            </a:fld>
            <a:endParaRPr lang="en-US"/>
          </a:p>
        </p:txBody>
      </p:sp>
      <p:sp>
        <p:nvSpPr>
          <p:cNvPr id="14" name="Title 2">
            <a:extLst>
              <a:ext uri="{FF2B5EF4-FFF2-40B4-BE49-F238E27FC236}">
                <a16:creationId xmlns:a16="http://schemas.microsoft.com/office/drawing/2014/main" id="{C3672CE9-4D35-34B7-C4F2-B4D2789C470C}"/>
              </a:ext>
            </a:extLst>
          </p:cNvPr>
          <p:cNvSpPr>
            <a:spLocks noGrp="1"/>
          </p:cNvSpPr>
          <p:nvPr>
            <p:ph type="title"/>
          </p:nvPr>
        </p:nvSpPr>
        <p:spPr>
          <a:xfrm>
            <a:off x="113774" y="125268"/>
            <a:ext cx="8673846" cy="451739"/>
          </a:xfrm>
        </p:spPr>
        <p:txBody>
          <a:bodyPr/>
          <a:lstStyle/>
          <a:p>
            <a:r>
              <a:rPr lang="en-US">
                <a:latin typeface="+mn-lt"/>
              </a:rPr>
              <a:t>3. </a:t>
            </a:r>
            <a:r>
              <a:rPr lang="en-US">
                <a:latin typeface="Calibri" panose="020F0502020204030204" pitchFamily="34" charset="0"/>
                <a:cs typeface="Calibri" panose="020F0502020204030204" pitchFamily="34" charset="0"/>
              </a:rPr>
              <a:t>KẾT QUẢ</a:t>
            </a:r>
            <a:r>
              <a:rPr lang="vi-VN">
                <a:latin typeface="Calibri" panose="020F0502020204030204" pitchFamily="34" charset="0"/>
                <a:cs typeface="Calibri" panose="020F0502020204030204" pitchFamily="34" charset="0"/>
              </a:rPr>
              <a:t>, THỬ NGHIỆM </a:t>
            </a:r>
            <a:r>
              <a:rPr lang="en-US">
                <a:latin typeface="Calibri" panose="020F0502020204030204" pitchFamily="34" charset="0"/>
                <a:cs typeface="Calibri" panose="020F0502020204030204" pitchFamily="34" charset="0"/>
              </a:rPr>
              <a:t>&amp;</a:t>
            </a:r>
            <a:r>
              <a:rPr lang="vi-VN">
                <a:latin typeface="Calibri" panose="020F0502020204030204" pitchFamily="34" charset="0"/>
                <a:cs typeface="Calibri" panose="020F0502020204030204" pitchFamily="34" charset="0"/>
              </a:rPr>
              <a:t> ĐÁNH GIÁ</a:t>
            </a:r>
            <a:endParaRPr lang="en-US">
              <a:latin typeface="Calibri" panose="020F0502020204030204" pitchFamily="34" charset="0"/>
              <a:cs typeface="Calibri" panose="020F0502020204030204" pitchFamily="34" charset="0"/>
            </a:endParaRPr>
          </a:p>
        </p:txBody>
      </p:sp>
      <p:sp>
        <p:nvSpPr>
          <p:cNvPr id="18" name="Content Placeholder 3">
            <a:extLst>
              <a:ext uri="{FF2B5EF4-FFF2-40B4-BE49-F238E27FC236}">
                <a16:creationId xmlns:a16="http://schemas.microsoft.com/office/drawing/2014/main" id="{D6710F4E-41EE-C2DB-3EF7-D25CA7731383}"/>
              </a:ext>
            </a:extLst>
          </p:cNvPr>
          <p:cNvSpPr txBox="1">
            <a:spLocks/>
          </p:cNvSpPr>
          <p:nvPr/>
        </p:nvSpPr>
        <p:spPr>
          <a:xfrm>
            <a:off x="132436" y="831820"/>
            <a:ext cx="8479715" cy="3651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b="1">
                <a:solidFill>
                  <a:srgbClr val="0D0D0D"/>
                </a:solidFill>
                <a:latin typeface="Calibri" panose="020F0502020204030204" pitchFamily="34" charset="0"/>
                <a:cs typeface="Calibri" panose="020F0502020204030204" pitchFamily="34" charset="0"/>
              </a:rPr>
              <a:t>3.2 Kết quả thử nghiệm hệ thống</a:t>
            </a:r>
            <a:endParaRPr lang="vi-VN" sz="2000" b="1">
              <a:solidFill>
                <a:srgbClr val="0D0D0D"/>
              </a:solidFill>
              <a:latin typeface="Calibri" panose="020F0502020204030204" pitchFamily="34" charset="0"/>
              <a:cs typeface="Calibri" panose="020F0502020204030204" pitchFamily="34" charset="0"/>
            </a:endParaRPr>
          </a:p>
        </p:txBody>
      </p:sp>
      <p:sp>
        <p:nvSpPr>
          <p:cNvPr id="12" name="TextBox 11">
            <a:extLst>
              <a:ext uri="{FF2B5EF4-FFF2-40B4-BE49-F238E27FC236}">
                <a16:creationId xmlns:a16="http://schemas.microsoft.com/office/drawing/2014/main" id="{000723C6-60F2-F6F6-A9C1-159679C9BA68}"/>
              </a:ext>
            </a:extLst>
          </p:cNvPr>
          <p:cNvSpPr txBox="1"/>
          <p:nvPr/>
        </p:nvSpPr>
        <p:spPr>
          <a:xfrm>
            <a:off x="2411528" y="6101139"/>
            <a:ext cx="4320944" cy="340478"/>
          </a:xfrm>
          <a:prstGeom prst="rect">
            <a:avLst/>
          </a:prstGeom>
          <a:noFill/>
        </p:spPr>
        <p:txBody>
          <a:bodyPr wrap="square">
            <a:spAutoFit/>
          </a:bodyPr>
          <a:lstStyle/>
          <a:p>
            <a:pPr algn="ctr">
              <a:lnSpc>
                <a:spcPct val="114000"/>
              </a:lnSpc>
              <a:spcAft>
                <a:spcPts val="1200"/>
              </a:spcAft>
            </a:pPr>
            <a:r>
              <a:rPr lang="en-US" sz="1500" i="1">
                <a:latin typeface="Calibri" panose="020F0502020204030204" pitchFamily="34" charset="0"/>
                <a:cs typeface="Calibri" panose="020F0502020204030204" pitchFamily="34" charset="0"/>
              </a:rPr>
              <a:t>Hình 23. Dữ liệu hiển thị tại gateway</a:t>
            </a:r>
          </a:p>
        </p:txBody>
      </p:sp>
      <p:sp>
        <p:nvSpPr>
          <p:cNvPr id="8" name="Content Placeholder 3">
            <a:extLst>
              <a:ext uri="{FF2B5EF4-FFF2-40B4-BE49-F238E27FC236}">
                <a16:creationId xmlns:a16="http://schemas.microsoft.com/office/drawing/2014/main" id="{F5603E8E-24AF-4DC8-3D0E-4EB39E1DA928}"/>
              </a:ext>
            </a:extLst>
          </p:cNvPr>
          <p:cNvSpPr txBox="1">
            <a:spLocks/>
          </p:cNvSpPr>
          <p:nvPr/>
        </p:nvSpPr>
        <p:spPr>
          <a:xfrm>
            <a:off x="142055" y="1187518"/>
            <a:ext cx="5544255" cy="242093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900"/>
              </a:spcBef>
              <a:buFont typeface="Calibri" panose="020F0502020204030204" pitchFamily="34" charset="0"/>
              <a:buChar char="−"/>
            </a:pPr>
            <a:r>
              <a:rPr lang="en-US" sz="2000">
                <a:solidFill>
                  <a:srgbClr val="0D0D0D"/>
                </a:solidFill>
                <a:latin typeface="Calibri" panose="020F0502020204030204" pitchFamily="34" charset="0"/>
                <a:cs typeface="Calibri" panose="020F0502020204030204" pitchFamily="34" charset="0"/>
              </a:rPr>
              <a:t>Kiểm tra điện áp cung cấp và khối chuyển nguồn</a:t>
            </a:r>
          </a:p>
          <a:p>
            <a:pPr>
              <a:spcBef>
                <a:spcPts val="900"/>
              </a:spcBef>
              <a:buFont typeface="Calibri" panose="020F0502020204030204" pitchFamily="34" charset="0"/>
              <a:buChar char="−"/>
            </a:pPr>
            <a:r>
              <a:rPr lang="en-US" sz="2000">
                <a:solidFill>
                  <a:srgbClr val="0D0D0D"/>
                </a:solidFill>
                <a:latin typeface="Calibri" panose="020F0502020204030204" pitchFamily="34" charset="0"/>
                <a:cs typeface="Calibri" panose="020F0502020204030204" pitchFamily="34" charset="0"/>
              </a:rPr>
              <a:t>Kiểm tra hoạt động của node cảm biến</a:t>
            </a:r>
          </a:p>
          <a:p>
            <a:pPr>
              <a:spcBef>
                <a:spcPts val="900"/>
              </a:spcBef>
              <a:buFont typeface="Calibri" panose="020F0502020204030204" pitchFamily="34" charset="0"/>
              <a:buChar char="−"/>
            </a:pPr>
            <a:r>
              <a:rPr lang="en-US" sz="2000">
                <a:solidFill>
                  <a:srgbClr val="0D0D0D"/>
                </a:solidFill>
                <a:latin typeface="Calibri" panose="020F0502020204030204" pitchFamily="34" charset="0"/>
                <a:cs typeface="Calibri" panose="020F0502020204030204" pitchFamily="34" charset="0"/>
              </a:rPr>
              <a:t>kiểm tra hoạt động của gateway</a:t>
            </a:r>
          </a:p>
          <a:p>
            <a:pPr>
              <a:spcBef>
                <a:spcPts val="900"/>
              </a:spcBef>
              <a:buFont typeface="Calibri" panose="020F0502020204030204" pitchFamily="34" charset="0"/>
              <a:buChar char="−"/>
            </a:pPr>
            <a:r>
              <a:rPr lang="en-US" sz="2000">
                <a:solidFill>
                  <a:srgbClr val="0D0D0D"/>
                </a:solidFill>
                <a:latin typeface="Calibri" panose="020F0502020204030204" pitchFamily="34" charset="0"/>
                <a:cs typeface="Calibri" panose="020F0502020204030204" pitchFamily="34" charset="0"/>
              </a:rPr>
              <a:t>Kiểm tra độ chính xác của dữ liệu cảm biến</a:t>
            </a:r>
          </a:p>
          <a:p>
            <a:pPr>
              <a:spcBef>
                <a:spcPts val="900"/>
              </a:spcBef>
              <a:buFont typeface="Calibri" panose="020F0502020204030204" pitchFamily="34" charset="0"/>
              <a:buChar char="−"/>
            </a:pPr>
            <a:r>
              <a:rPr lang="en-US" sz="2000">
                <a:solidFill>
                  <a:srgbClr val="0D0D0D"/>
                </a:solidFill>
                <a:latin typeface="Calibri" panose="020F0502020204030204" pitchFamily="34" charset="0"/>
                <a:cs typeface="Calibri" panose="020F0502020204030204" pitchFamily="34" charset="0"/>
              </a:rPr>
              <a:t>Kiểm tra khoảng cách truyền tin</a:t>
            </a:r>
          </a:p>
          <a:p>
            <a:pPr>
              <a:spcBef>
                <a:spcPts val="900"/>
              </a:spcBef>
              <a:buFont typeface="Calibri" panose="020F0502020204030204" pitchFamily="34" charset="0"/>
              <a:buChar char="−"/>
            </a:pPr>
            <a:r>
              <a:rPr lang="en-US" sz="2000">
                <a:solidFill>
                  <a:srgbClr val="0D0D0D"/>
                </a:solidFill>
                <a:latin typeface="Calibri" panose="020F0502020204030204" pitchFamily="34" charset="0"/>
                <a:cs typeface="Calibri" panose="020F0502020204030204" pitchFamily="34" charset="0"/>
              </a:rPr>
              <a:t>Kiểm tra hoạt động của hệ thống mạng cảm biến</a:t>
            </a:r>
          </a:p>
        </p:txBody>
      </p:sp>
      <p:grpSp>
        <p:nvGrpSpPr>
          <p:cNvPr id="1061" name="Group 1060">
            <a:extLst>
              <a:ext uri="{FF2B5EF4-FFF2-40B4-BE49-F238E27FC236}">
                <a16:creationId xmlns:a16="http://schemas.microsoft.com/office/drawing/2014/main" id="{B1C593F9-FD40-AD20-9855-CEC77C81DC7B}"/>
              </a:ext>
            </a:extLst>
          </p:cNvPr>
          <p:cNvGrpSpPr/>
          <p:nvPr/>
        </p:nvGrpSpPr>
        <p:grpSpPr>
          <a:xfrm>
            <a:off x="2190549" y="3616591"/>
            <a:ext cx="4917337" cy="2505496"/>
            <a:chOff x="2190549" y="3616591"/>
            <a:chExt cx="4917337" cy="2505496"/>
          </a:xfrm>
        </p:grpSpPr>
        <p:pic>
          <p:nvPicPr>
            <p:cNvPr id="1057" name="Picture 1056">
              <a:extLst>
                <a:ext uri="{FF2B5EF4-FFF2-40B4-BE49-F238E27FC236}">
                  <a16:creationId xmlns:a16="http://schemas.microsoft.com/office/drawing/2014/main" id="{FEC96E45-89AA-2516-6ED3-53BF81C06EC6}"/>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4889576" y="3620877"/>
              <a:ext cx="2218310" cy="2501209"/>
            </a:xfrm>
            <a:prstGeom prst="rect">
              <a:avLst/>
            </a:prstGeom>
          </p:spPr>
        </p:pic>
        <p:pic>
          <p:nvPicPr>
            <p:cNvPr id="1059" name="Picture 1058">
              <a:extLst>
                <a:ext uri="{FF2B5EF4-FFF2-40B4-BE49-F238E27FC236}">
                  <a16:creationId xmlns:a16="http://schemas.microsoft.com/office/drawing/2014/main" id="{2C367642-8A3A-66F7-DF83-5388F8C52B73}"/>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2190549" y="3616591"/>
              <a:ext cx="2290012" cy="2505496"/>
            </a:xfrm>
            <a:prstGeom prst="rect">
              <a:avLst/>
            </a:prstGeom>
          </p:spPr>
        </p:pic>
      </p:grpSp>
    </p:spTree>
    <p:extLst>
      <p:ext uri="{BB962C8B-B14F-4D97-AF65-F5344CB8AC3E}">
        <p14:creationId xmlns:p14="http://schemas.microsoft.com/office/powerpoint/2010/main" val="7777708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B036009-A287-85DE-D5FE-55D1C4B91C4C}"/>
              </a:ext>
            </a:extLst>
          </p:cNvPr>
          <p:cNvSpPr>
            <a:spLocks noGrp="1"/>
          </p:cNvSpPr>
          <p:nvPr>
            <p:ph type="sldNum" sz="quarter" idx="12"/>
          </p:nvPr>
        </p:nvSpPr>
        <p:spPr/>
        <p:txBody>
          <a:bodyPr/>
          <a:lstStyle/>
          <a:p>
            <a:fld id="{9EA0BE3B-158A-4EDF-80DC-E394A0D1600F}" type="slidenum">
              <a:rPr lang="en-US" smtClean="0"/>
              <a:pPr/>
              <a:t>2</a:t>
            </a:fld>
            <a:endParaRPr lang="en-US"/>
          </a:p>
        </p:txBody>
      </p:sp>
      <p:sp>
        <p:nvSpPr>
          <p:cNvPr id="3" name="TextBox 2">
            <a:extLst>
              <a:ext uri="{FF2B5EF4-FFF2-40B4-BE49-F238E27FC236}">
                <a16:creationId xmlns:a16="http://schemas.microsoft.com/office/drawing/2014/main" id="{6AFC3746-EEAD-03F3-74EE-AEDB57E4F1D0}"/>
              </a:ext>
            </a:extLst>
          </p:cNvPr>
          <p:cNvSpPr txBox="1"/>
          <p:nvPr/>
        </p:nvSpPr>
        <p:spPr>
          <a:xfrm>
            <a:off x="3459812" y="1215706"/>
            <a:ext cx="6057412" cy="4361450"/>
          </a:xfrm>
          <a:prstGeom prst="rect">
            <a:avLst/>
          </a:prstGeom>
          <a:noFill/>
        </p:spPr>
        <p:txBody>
          <a:bodyPr wrap="square">
            <a:spAutoFit/>
          </a:bodyPr>
          <a:lstStyle/>
          <a:p>
            <a:pPr>
              <a:lnSpc>
                <a:spcPct val="220000"/>
              </a:lnSpc>
            </a:pPr>
            <a:r>
              <a:rPr lang="en-US" sz="2600" b="1">
                <a:solidFill>
                  <a:srgbClr val="000000"/>
                </a:solidFill>
                <a:cs typeface="Arial" panose="020B0604020202020204" pitchFamily="34" charset="0"/>
              </a:rPr>
              <a:t>1. TỔNG QUAN ĐỀ TÀI</a:t>
            </a:r>
          </a:p>
          <a:p>
            <a:pPr>
              <a:lnSpc>
                <a:spcPct val="220000"/>
              </a:lnSpc>
            </a:pPr>
            <a:r>
              <a:rPr lang="en-US" sz="2600" b="1">
                <a:solidFill>
                  <a:srgbClr val="000000"/>
                </a:solidFill>
                <a:cs typeface="Arial" panose="020B0604020202020204" pitchFamily="34" charset="0"/>
              </a:rPr>
              <a:t>2. THIẾT KẾ HỆ THỐNG</a:t>
            </a:r>
          </a:p>
          <a:p>
            <a:pPr>
              <a:lnSpc>
                <a:spcPct val="220000"/>
              </a:lnSpc>
            </a:pPr>
            <a:r>
              <a:rPr lang="en-US" sz="2600" b="1">
                <a:solidFill>
                  <a:srgbClr val="000000"/>
                </a:solidFill>
                <a:cs typeface="Arial" panose="020B0604020202020204" pitchFamily="34" charset="0"/>
              </a:rPr>
              <a:t>3. KẾT QUẢ, THỬ NGHIỆM &amp; ĐÁNH GIÁ</a:t>
            </a:r>
          </a:p>
          <a:p>
            <a:pPr>
              <a:lnSpc>
                <a:spcPct val="220000"/>
              </a:lnSpc>
            </a:pPr>
            <a:r>
              <a:rPr lang="en-US" sz="2600" b="1">
                <a:solidFill>
                  <a:srgbClr val="000000"/>
                </a:solidFill>
                <a:cs typeface="Arial" panose="020B0604020202020204" pitchFamily="34" charset="0"/>
              </a:rPr>
              <a:t>HƯỚNG PHÁT TRIỂN</a:t>
            </a:r>
          </a:p>
          <a:p>
            <a:pPr>
              <a:lnSpc>
                <a:spcPct val="220000"/>
              </a:lnSpc>
            </a:pPr>
            <a:r>
              <a:rPr lang="en-US" sz="2600" b="1">
                <a:solidFill>
                  <a:srgbClr val="000000"/>
                </a:solidFill>
                <a:cs typeface="Arial" panose="020B0604020202020204" pitchFamily="34" charset="0"/>
              </a:rPr>
              <a:t>TÀI LIỆU THAM KHẢO</a:t>
            </a:r>
          </a:p>
        </p:txBody>
      </p:sp>
      <p:sp>
        <p:nvSpPr>
          <p:cNvPr id="4" name="Title 2">
            <a:extLst>
              <a:ext uri="{FF2B5EF4-FFF2-40B4-BE49-F238E27FC236}">
                <a16:creationId xmlns:a16="http://schemas.microsoft.com/office/drawing/2014/main" id="{09BEC365-9428-9ED1-3661-98C8F51B3039}"/>
              </a:ext>
            </a:extLst>
          </p:cNvPr>
          <p:cNvSpPr txBox="1">
            <a:spLocks/>
          </p:cNvSpPr>
          <p:nvPr/>
        </p:nvSpPr>
        <p:spPr>
          <a:xfrm>
            <a:off x="3593926" y="229358"/>
            <a:ext cx="5330857" cy="79040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800" b="1">
                <a:latin typeface="+mn-lt"/>
              </a:rPr>
              <a:t>NỘI DUNG</a:t>
            </a:r>
            <a:endParaRPr lang="en-US" sz="4800" b="1">
              <a:latin typeface="Roboto" panose="02000000000000000000" pitchFamily="2" charset="0"/>
              <a:ea typeface="Roboto" panose="02000000000000000000" pitchFamily="2" charset="0"/>
              <a:cs typeface="Roboto" panose="02000000000000000000" pitchFamily="2" charset="0"/>
            </a:endParaRPr>
          </a:p>
        </p:txBody>
      </p:sp>
      <p:sp>
        <p:nvSpPr>
          <p:cNvPr id="5" name="Rectangle 4">
            <a:extLst>
              <a:ext uri="{FF2B5EF4-FFF2-40B4-BE49-F238E27FC236}">
                <a16:creationId xmlns:a16="http://schemas.microsoft.com/office/drawing/2014/main" id="{4A8A75BD-960C-AC60-7327-EBDECA460705}"/>
              </a:ext>
            </a:extLst>
          </p:cNvPr>
          <p:cNvSpPr/>
          <p:nvPr/>
        </p:nvSpPr>
        <p:spPr>
          <a:xfrm>
            <a:off x="40192" y="6149590"/>
            <a:ext cx="3185327" cy="612949"/>
          </a:xfrm>
          <a:prstGeom prst="rect">
            <a:avLst/>
          </a:prstGeom>
          <a:solidFill>
            <a:srgbClr val="BF2135"/>
          </a:solidFill>
          <a:ln>
            <a:solidFill>
              <a:srgbClr val="BF213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560976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20</a:t>
            </a:fld>
            <a:endParaRPr lang="en-US"/>
          </a:p>
        </p:txBody>
      </p:sp>
      <p:sp>
        <p:nvSpPr>
          <p:cNvPr id="14" name="Title 2">
            <a:extLst>
              <a:ext uri="{FF2B5EF4-FFF2-40B4-BE49-F238E27FC236}">
                <a16:creationId xmlns:a16="http://schemas.microsoft.com/office/drawing/2014/main" id="{C3672CE9-4D35-34B7-C4F2-B4D2789C470C}"/>
              </a:ext>
            </a:extLst>
          </p:cNvPr>
          <p:cNvSpPr>
            <a:spLocks noGrp="1"/>
          </p:cNvSpPr>
          <p:nvPr>
            <p:ph type="title"/>
          </p:nvPr>
        </p:nvSpPr>
        <p:spPr>
          <a:xfrm>
            <a:off x="113774" y="125268"/>
            <a:ext cx="8673846" cy="451739"/>
          </a:xfrm>
        </p:spPr>
        <p:txBody>
          <a:bodyPr/>
          <a:lstStyle/>
          <a:p>
            <a:r>
              <a:rPr lang="en-US">
                <a:latin typeface="+mn-lt"/>
              </a:rPr>
              <a:t>3. KẾT QUẢ</a:t>
            </a:r>
            <a:r>
              <a:rPr lang="vi-VN">
                <a:latin typeface="Calibri" panose="020F0502020204030204" pitchFamily="34" charset="0"/>
                <a:cs typeface="Calibri" panose="020F0502020204030204" pitchFamily="34" charset="0"/>
              </a:rPr>
              <a:t>, THỬ NGHIỆM </a:t>
            </a:r>
            <a:r>
              <a:rPr lang="en-US">
                <a:latin typeface="Calibri" panose="020F0502020204030204" pitchFamily="34" charset="0"/>
                <a:cs typeface="Calibri" panose="020F0502020204030204" pitchFamily="34" charset="0"/>
              </a:rPr>
              <a:t>&amp;</a:t>
            </a:r>
            <a:r>
              <a:rPr lang="vi-VN">
                <a:latin typeface="Calibri" panose="020F0502020204030204" pitchFamily="34" charset="0"/>
                <a:cs typeface="Calibri" panose="020F0502020204030204" pitchFamily="34" charset="0"/>
              </a:rPr>
              <a:t> ĐÁNH GIÁ</a:t>
            </a:r>
            <a:endParaRPr lang="en-US">
              <a:latin typeface="Calibri" panose="020F0502020204030204" pitchFamily="34" charset="0"/>
              <a:cs typeface="Calibri" panose="020F0502020204030204" pitchFamily="34" charset="0"/>
            </a:endParaRPr>
          </a:p>
        </p:txBody>
      </p:sp>
      <p:sp>
        <p:nvSpPr>
          <p:cNvPr id="18" name="Content Placeholder 3">
            <a:extLst>
              <a:ext uri="{FF2B5EF4-FFF2-40B4-BE49-F238E27FC236}">
                <a16:creationId xmlns:a16="http://schemas.microsoft.com/office/drawing/2014/main" id="{D6710F4E-41EE-C2DB-3EF7-D25CA7731383}"/>
              </a:ext>
            </a:extLst>
          </p:cNvPr>
          <p:cNvSpPr txBox="1">
            <a:spLocks/>
          </p:cNvSpPr>
          <p:nvPr/>
        </p:nvSpPr>
        <p:spPr>
          <a:xfrm>
            <a:off x="132436" y="831820"/>
            <a:ext cx="8479715" cy="3651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b="1">
                <a:solidFill>
                  <a:srgbClr val="0D0D0D"/>
                </a:solidFill>
                <a:latin typeface="Calibri" panose="020F0502020204030204" pitchFamily="34" charset="0"/>
                <a:cs typeface="Calibri" panose="020F0502020204030204" pitchFamily="34" charset="0"/>
              </a:rPr>
              <a:t>3.2 Kết quả thử nghiệm hệ thống</a:t>
            </a:r>
            <a:endParaRPr lang="vi-VN" sz="2000" b="1">
              <a:solidFill>
                <a:srgbClr val="0D0D0D"/>
              </a:solidFill>
              <a:latin typeface="Calibri" panose="020F0502020204030204" pitchFamily="34" charset="0"/>
              <a:cs typeface="Calibri" panose="020F0502020204030204" pitchFamily="34" charset="0"/>
            </a:endParaRPr>
          </a:p>
        </p:txBody>
      </p:sp>
      <p:sp>
        <p:nvSpPr>
          <p:cNvPr id="12" name="TextBox 11">
            <a:extLst>
              <a:ext uri="{FF2B5EF4-FFF2-40B4-BE49-F238E27FC236}">
                <a16:creationId xmlns:a16="http://schemas.microsoft.com/office/drawing/2014/main" id="{000723C6-60F2-F6F6-A9C1-159679C9BA68}"/>
              </a:ext>
            </a:extLst>
          </p:cNvPr>
          <p:cNvSpPr txBox="1"/>
          <p:nvPr/>
        </p:nvSpPr>
        <p:spPr>
          <a:xfrm>
            <a:off x="2411528" y="6101139"/>
            <a:ext cx="4320944" cy="340478"/>
          </a:xfrm>
          <a:prstGeom prst="rect">
            <a:avLst/>
          </a:prstGeom>
          <a:noFill/>
        </p:spPr>
        <p:txBody>
          <a:bodyPr wrap="square">
            <a:spAutoFit/>
          </a:bodyPr>
          <a:lstStyle/>
          <a:p>
            <a:pPr algn="ctr">
              <a:lnSpc>
                <a:spcPct val="114000"/>
              </a:lnSpc>
              <a:spcAft>
                <a:spcPts val="1200"/>
              </a:spcAft>
            </a:pPr>
            <a:r>
              <a:rPr lang="en-US" sz="1500" i="1">
                <a:latin typeface="Calibri" panose="020F0502020204030204" pitchFamily="34" charset="0"/>
                <a:cs typeface="Calibri" panose="020F0502020204030204" pitchFamily="34" charset="0"/>
              </a:rPr>
              <a:t>Hình 24. Dữ liệu hiển thị tại giao diện Thingsboard</a:t>
            </a:r>
          </a:p>
        </p:txBody>
      </p:sp>
      <p:grpSp>
        <p:nvGrpSpPr>
          <p:cNvPr id="5" name="Group 4">
            <a:extLst>
              <a:ext uri="{FF2B5EF4-FFF2-40B4-BE49-F238E27FC236}">
                <a16:creationId xmlns:a16="http://schemas.microsoft.com/office/drawing/2014/main" id="{6942DC18-5571-129D-E712-E3613AB4147B}"/>
              </a:ext>
            </a:extLst>
          </p:cNvPr>
          <p:cNvGrpSpPr/>
          <p:nvPr/>
        </p:nvGrpSpPr>
        <p:grpSpPr>
          <a:xfrm>
            <a:off x="1445259" y="1245624"/>
            <a:ext cx="6253481" cy="4883796"/>
            <a:chOff x="1554480" y="1260136"/>
            <a:chExt cx="6253481" cy="4883796"/>
          </a:xfrm>
        </p:grpSpPr>
        <p:pic>
          <p:nvPicPr>
            <p:cNvPr id="3" name="Picture 2">
              <a:extLst>
                <a:ext uri="{FF2B5EF4-FFF2-40B4-BE49-F238E27FC236}">
                  <a16:creationId xmlns:a16="http://schemas.microsoft.com/office/drawing/2014/main" id="{05377A48-DF1A-C823-05EE-8616CDB01282}"/>
                </a:ext>
              </a:extLst>
            </p:cNvPr>
            <p:cNvPicPr>
              <a:picLocks noChangeAspect="1"/>
            </p:cNvPicPr>
            <p:nvPr/>
          </p:nvPicPr>
          <p:blipFill rotWithShape="1">
            <a:blip r:embed="rId3"/>
            <a:srcRect r="587" b="11282"/>
            <a:stretch/>
          </p:blipFill>
          <p:spPr bwMode="auto">
            <a:xfrm>
              <a:off x="1554481" y="1260136"/>
              <a:ext cx="6253480" cy="3138961"/>
            </a:xfrm>
            <a:prstGeom prst="rect">
              <a:avLst/>
            </a:prstGeom>
            <a:ln>
              <a:noFill/>
            </a:ln>
            <a:extLst>
              <a:ext uri="{53640926-AAD7-44D8-BBD7-CCE9431645EC}">
                <a14:shadowObscured xmlns:a14="http://schemas.microsoft.com/office/drawing/2010/main"/>
              </a:ext>
            </a:extLst>
          </p:spPr>
        </p:pic>
        <p:pic>
          <p:nvPicPr>
            <p:cNvPr id="4" name="Picture 3">
              <a:extLst>
                <a:ext uri="{FF2B5EF4-FFF2-40B4-BE49-F238E27FC236}">
                  <a16:creationId xmlns:a16="http://schemas.microsoft.com/office/drawing/2014/main" id="{CD10F660-CE7A-0535-A35F-325F7C55CC8F}"/>
                </a:ext>
              </a:extLst>
            </p:cNvPr>
            <p:cNvPicPr>
              <a:picLocks noChangeAspect="1"/>
            </p:cNvPicPr>
            <p:nvPr/>
          </p:nvPicPr>
          <p:blipFill rotWithShape="1">
            <a:blip r:embed="rId4"/>
            <a:srcRect t="49664" r="587"/>
            <a:stretch/>
          </p:blipFill>
          <p:spPr>
            <a:xfrm>
              <a:off x="1554480" y="4362882"/>
              <a:ext cx="6253481" cy="1781050"/>
            </a:xfrm>
            <a:prstGeom prst="rect">
              <a:avLst/>
            </a:prstGeom>
          </p:spPr>
        </p:pic>
      </p:grpSp>
    </p:spTree>
    <p:extLst>
      <p:ext uri="{BB962C8B-B14F-4D97-AF65-F5344CB8AC3E}">
        <p14:creationId xmlns:p14="http://schemas.microsoft.com/office/powerpoint/2010/main" val="40505472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21</a:t>
            </a:fld>
            <a:endParaRPr lang="en-US"/>
          </a:p>
        </p:txBody>
      </p:sp>
      <p:sp>
        <p:nvSpPr>
          <p:cNvPr id="14" name="Title 2">
            <a:extLst>
              <a:ext uri="{FF2B5EF4-FFF2-40B4-BE49-F238E27FC236}">
                <a16:creationId xmlns:a16="http://schemas.microsoft.com/office/drawing/2014/main" id="{C3672CE9-4D35-34B7-C4F2-B4D2789C470C}"/>
              </a:ext>
            </a:extLst>
          </p:cNvPr>
          <p:cNvSpPr>
            <a:spLocks noGrp="1"/>
          </p:cNvSpPr>
          <p:nvPr>
            <p:ph type="title"/>
          </p:nvPr>
        </p:nvSpPr>
        <p:spPr>
          <a:xfrm>
            <a:off x="113774" y="125268"/>
            <a:ext cx="8673846" cy="451739"/>
          </a:xfrm>
        </p:spPr>
        <p:txBody>
          <a:bodyPr/>
          <a:lstStyle/>
          <a:p>
            <a:r>
              <a:rPr lang="en-US">
                <a:latin typeface="+mn-lt"/>
              </a:rPr>
              <a:t>3. </a:t>
            </a:r>
            <a:r>
              <a:rPr lang="en-US">
                <a:latin typeface="Calibri" panose="020F0502020204030204" pitchFamily="34" charset="0"/>
                <a:cs typeface="Calibri" panose="020F0502020204030204" pitchFamily="34" charset="0"/>
              </a:rPr>
              <a:t>KẾT QUẢ</a:t>
            </a:r>
            <a:r>
              <a:rPr lang="vi-VN">
                <a:latin typeface="Calibri" panose="020F0502020204030204" pitchFamily="34" charset="0"/>
                <a:cs typeface="Calibri" panose="020F0502020204030204" pitchFamily="34" charset="0"/>
              </a:rPr>
              <a:t>, THỬ NGHIỆM </a:t>
            </a:r>
            <a:r>
              <a:rPr lang="en-US">
                <a:latin typeface="Calibri" panose="020F0502020204030204" pitchFamily="34" charset="0"/>
                <a:cs typeface="Calibri" panose="020F0502020204030204" pitchFamily="34" charset="0"/>
              </a:rPr>
              <a:t>&amp;</a:t>
            </a:r>
            <a:r>
              <a:rPr lang="vi-VN">
                <a:latin typeface="Calibri" panose="020F0502020204030204" pitchFamily="34" charset="0"/>
                <a:cs typeface="Calibri" panose="020F0502020204030204" pitchFamily="34" charset="0"/>
              </a:rPr>
              <a:t> ĐÁNH GIÁ</a:t>
            </a:r>
            <a:endParaRPr lang="en-US">
              <a:latin typeface="Calibri" panose="020F0502020204030204" pitchFamily="34" charset="0"/>
              <a:cs typeface="Calibri" panose="020F0502020204030204" pitchFamily="34" charset="0"/>
            </a:endParaRPr>
          </a:p>
        </p:txBody>
      </p:sp>
      <p:sp>
        <p:nvSpPr>
          <p:cNvPr id="18" name="Content Placeholder 3">
            <a:extLst>
              <a:ext uri="{FF2B5EF4-FFF2-40B4-BE49-F238E27FC236}">
                <a16:creationId xmlns:a16="http://schemas.microsoft.com/office/drawing/2014/main" id="{D6710F4E-41EE-C2DB-3EF7-D25CA7731383}"/>
              </a:ext>
            </a:extLst>
          </p:cNvPr>
          <p:cNvSpPr txBox="1">
            <a:spLocks/>
          </p:cNvSpPr>
          <p:nvPr/>
        </p:nvSpPr>
        <p:spPr>
          <a:xfrm>
            <a:off x="132436" y="831820"/>
            <a:ext cx="8479715" cy="3651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b="1">
                <a:solidFill>
                  <a:srgbClr val="0D0D0D"/>
                </a:solidFill>
                <a:latin typeface="Calibri" panose="020F0502020204030204" pitchFamily="34" charset="0"/>
                <a:cs typeface="Calibri" panose="020F0502020204030204" pitchFamily="34" charset="0"/>
              </a:rPr>
              <a:t>3.2 Kết quả thử nghiệm hệ thống</a:t>
            </a:r>
            <a:endParaRPr lang="vi-VN" sz="2000" b="1">
              <a:solidFill>
                <a:srgbClr val="0D0D0D"/>
              </a:solidFill>
              <a:latin typeface="Calibri" panose="020F0502020204030204" pitchFamily="34" charset="0"/>
              <a:cs typeface="Calibri" panose="020F0502020204030204" pitchFamily="34" charset="0"/>
            </a:endParaRPr>
          </a:p>
        </p:txBody>
      </p:sp>
      <p:sp>
        <p:nvSpPr>
          <p:cNvPr id="12" name="TextBox 11">
            <a:extLst>
              <a:ext uri="{FF2B5EF4-FFF2-40B4-BE49-F238E27FC236}">
                <a16:creationId xmlns:a16="http://schemas.microsoft.com/office/drawing/2014/main" id="{000723C6-60F2-F6F6-A9C1-159679C9BA68}"/>
              </a:ext>
            </a:extLst>
          </p:cNvPr>
          <p:cNvSpPr txBox="1"/>
          <p:nvPr/>
        </p:nvSpPr>
        <p:spPr>
          <a:xfrm>
            <a:off x="770207" y="6107275"/>
            <a:ext cx="7603585" cy="340478"/>
          </a:xfrm>
          <a:prstGeom prst="rect">
            <a:avLst/>
          </a:prstGeom>
          <a:noFill/>
        </p:spPr>
        <p:txBody>
          <a:bodyPr wrap="square">
            <a:spAutoFit/>
          </a:bodyPr>
          <a:lstStyle/>
          <a:p>
            <a:pPr algn="ctr">
              <a:lnSpc>
                <a:spcPct val="114000"/>
              </a:lnSpc>
              <a:spcAft>
                <a:spcPts val="1200"/>
              </a:spcAft>
            </a:pPr>
            <a:r>
              <a:rPr lang="en-US" sz="1500" i="1">
                <a:latin typeface="Calibri" panose="020F0502020204030204" pitchFamily="34" charset="0"/>
                <a:cs typeface="Calibri" panose="020F0502020204030204" pitchFamily="34" charset="0"/>
              </a:rPr>
              <a:t>Hình 25. Biểu đồ tốc độ gió, nhiệt độ, độ ẩm không khí của các node và thiết bị kiểm tra</a:t>
            </a:r>
          </a:p>
        </p:txBody>
      </p:sp>
      <p:graphicFrame>
        <p:nvGraphicFramePr>
          <p:cNvPr id="7" name="Chart 6">
            <a:extLst>
              <a:ext uri="{FF2B5EF4-FFF2-40B4-BE49-F238E27FC236}">
                <a16:creationId xmlns:a16="http://schemas.microsoft.com/office/drawing/2014/main" id="{1A069BD3-EFA2-5E77-632D-104A53D50BA0}"/>
              </a:ext>
            </a:extLst>
          </p:cNvPr>
          <p:cNvGraphicFramePr/>
          <p:nvPr>
            <p:extLst>
              <p:ext uri="{D42A27DB-BD31-4B8C-83A1-F6EECF244321}">
                <p14:modId xmlns:p14="http://schemas.microsoft.com/office/powerpoint/2010/main" val="4213561354"/>
              </p:ext>
            </p:extLst>
          </p:nvPr>
        </p:nvGraphicFramePr>
        <p:xfrm>
          <a:off x="4647417" y="1196945"/>
          <a:ext cx="4364147" cy="2367731"/>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3" name="Chart 2">
            <a:extLst>
              <a:ext uri="{FF2B5EF4-FFF2-40B4-BE49-F238E27FC236}">
                <a16:creationId xmlns:a16="http://schemas.microsoft.com/office/drawing/2014/main" id="{E768D4BE-2848-AD65-8529-A82D322C04DC}"/>
              </a:ext>
            </a:extLst>
          </p:cNvPr>
          <p:cNvGraphicFramePr>
            <a:graphicFrameLocks/>
          </p:cNvGraphicFramePr>
          <p:nvPr>
            <p:extLst>
              <p:ext uri="{D42A27DB-BD31-4B8C-83A1-F6EECF244321}">
                <p14:modId xmlns:p14="http://schemas.microsoft.com/office/powerpoint/2010/main" val="2668337587"/>
              </p:ext>
            </p:extLst>
          </p:nvPr>
        </p:nvGraphicFramePr>
        <p:xfrm>
          <a:off x="138708" y="1196945"/>
          <a:ext cx="4357877" cy="2367731"/>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4" name="Chart 3">
            <a:extLst>
              <a:ext uri="{FF2B5EF4-FFF2-40B4-BE49-F238E27FC236}">
                <a16:creationId xmlns:a16="http://schemas.microsoft.com/office/drawing/2014/main" id="{270E2ECF-F4DE-2D75-3F14-80F7FC96538A}"/>
              </a:ext>
            </a:extLst>
          </p:cNvPr>
          <p:cNvGraphicFramePr>
            <a:graphicFrameLocks/>
          </p:cNvGraphicFramePr>
          <p:nvPr>
            <p:extLst>
              <p:ext uri="{D42A27DB-BD31-4B8C-83A1-F6EECF244321}">
                <p14:modId xmlns:p14="http://schemas.microsoft.com/office/powerpoint/2010/main" val="4035830827"/>
              </p:ext>
            </p:extLst>
          </p:nvPr>
        </p:nvGraphicFramePr>
        <p:xfrm>
          <a:off x="966246" y="3656665"/>
          <a:ext cx="7211506" cy="2450610"/>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15814641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22</a:t>
            </a:fld>
            <a:endParaRPr lang="en-US"/>
          </a:p>
        </p:txBody>
      </p:sp>
      <p:sp>
        <p:nvSpPr>
          <p:cNvPr id="14" name="Title 2">
            <a:extLst>
              <a:ext uri="{FF2B5EF4-FFF2-40B4-BE49-F238E27FC236}">
                <a16:creationId xmlns:a16="http://schemas.microsoft.com/office/drawing/2014/main" id="{C3672CE9-4D35-34B7-C4F2-B4D2789C470C}"/>
              </a:ext>
            </a:extLst>
          </p:cNvPr>
          <p:cNvSpPr>
            <a:spLocks noGrp="1"/>
          </p:cNvSpPr>
          <p:nvPr>
            <p:ph type="title"/>
          </p:nvPr>
        </p:nvSpPr>
        <p:spPr>
          <a:xfrm>
            <a:off x="113774" y="125268"/>
            <a:ext cx="8673846" cy="451739"/>
          </a:xfrm>
        </p:spPr>
        <p:txBody>
          <a:bodyPr/>
          <a:lstStyle/>
          <a:p>
            <a:r>
              <a:rPr lang="en-US">
                <a:latin typeface="+mn-lt"/>
              </a:rPr>
              <a:t>3. </a:t>
            </a:r>
            <a:r>
              <a:rPr lang="en-US">
                <a:latin typeface="Calibri" panose="020F0502020204030204" pitchFamily="34" charset="0"/>
                <a:cs typeface="Calibri" panose="020F0502020204030204" pitchFamily="34" charset="0"/>
              </a:rPr>
              <a:t>KẾT QUẢ</a:t>
            </a:r>
            <a:r>
              <a:rPr lang="vi-VN">
                <a:latin typeface="Calibri" panose="020F0502020204030204" pitchFamily="34" charset="0"/>
                <a:cs typeface="Calibri" panose="020F0502020204030204" pitchFamily="34" charset="0"/>
              </a:rPr>
              <a:t>, THỬ NGHIỆM </a:t>
            </a:r>
            <a:r>
              <a:rPr lang="en-US">
                <a:latin typeface="Calibri" panose="020F0502020204030204" pitchFamily="34" charset="0"/>
                <a:cs typeface="Calibri" panose="020F0502020204030204" pitchFamily="34" charset="0"/>
              </a:rPr>
              <a:t>&amp;</a:t>
            </a:r>
            <a:r>
              <a:rPr lang="vi-VN">
                <a:latin typeface="Calibri" panose="020F0502020204030204" pitchFamily="34" charset="0"/>
                <a:cs typeface="Calibri" panose="020F0502020204030204" pitchFamily="34" charset="0"/>
              </a:rPr>
              <a:t> ĐÁNH GIÁ</a:t>
            </a:r>
            <a:endParaRPr lang="en-US">
              <a:latin typeface="Calibri" panose="020F0502020204030204" pitchFamily="34" charset="0"/>
              <a:cs typeface="Calibri" panose="020F0502020204030204" pitchFamily="34" charset="0"/>
            </a:endParaRPr>
          </a:p>
        </p:txBody>
      </p:sp>
      <p:sp>
        <p:nvSpPr>
          <p:cNvPr id="18" name="Content Placeholder 3">
            <a:extLst>
              <a:ext uri="{FF2B5EF4-FFF2-40B4-BE49-F238E27FC236}">
                <a16:creationId xmlns:a16="http://schemas.microsoft.com/office/drawing/2014/main" id="{D6710F4E-41EE-C2DB-3EF7-D25CA7731383}"/>
              </a:ext>
            </a:extLst>
          </p:cNvPr>
          <p:cNvSpPr txBox="1">
            <a:spLocks/>
          </p:cNvSpPr>
          <p:nvPr/>
        </p:nvSpPr>
        <p:spPr>
          <a:xfrm>
            <a:off x="132436" y="831820"/>
            <a:ext cx="8479715" cy="3651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b="1">
                <a:solidFill>
                  <a:srgbClr val="0D0D0D"/>
                </a:solidFill>
                <a:latin typeface="Calibri" panose="020F0502020204030204" pitchFamily="34" charset="0"/>
                <a:cs typeface="Calibri" panose="020F0502020204030204" pitchFamily="34" charset="0"/>
              </a:rPr>
              <a:t>3.3 Đánh giá kết quả</a:t>
            </a:r>
            <a:endParaRPr lang="vi-VN" sz="2000" b="1">
              <a:solidFill>
                <a:srgbClr val="0D0D0D"/>
              </a:solidFill>
              <a:latin typeface="Calibri" panose="020F0502020204030204" pitchFamily="34" charset="0"/>
              <a:cs typeface="Calibri" panose="020F0502020204030204" pitchFamily="34" charset="0"/>
            </a:endParaRPr>
          </a:p>
        </p:txBody>
      </p:sp>
      <p:sp>
        <p:nvSpPr>
          <p:cNvPr id="5" name="Content Placeholder 3">
            <a:extLst>
              <a:ext uri="{FF2B5EF4-FFF2-40B4-BE49-F238E27FC236}">
                <a16:creationId xmlns:a16="http://schemas.microsoft.com/office/drawing/2014/main" id="{835EFEA9-F688-481F-96B7-28B5CDD7FD85}"/>
              </a:ext>
            </a:extLst>
          </p:cNvPr>
          <p:cNvSpPr txBox="1">
            <a:spLocks/>
          </p:cNvSpPr>
          <p:nvPr/>
        </p:nvSpPr>
        <p:spPr>
          <a:xfrm>
            <a:off x="51430" y="1111843"/>
            <a:ext cx="8869701" cy="397837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lnSpc>
                <a:spcPct val="130000"/>
              </a:lnSpc>
              <a:spcBef>
                <a:spcPts val="600"/>
              </a:spcBef>
              <a:buFont typeface="Calibri" panose="020F0502020204030204" pitchFamily="34" charset="0"/>
              <a:buChar char="−"/>
            </a:pPr>
            <a:r>
              <a:rPr lang="en-US" sz="1800" b="1">
                <a:solidFill>
                  <a:srgbClr val="000000"/>
                </a:solidFill>
                <a:latin typeface="+mn-lt"/>
                <a:ea typeface="Calibri" panose="020F0502020204030204" pitchFamily="34" charset="0"/>
              </a:rPr>
              <a:t>Kết quả đạt được:</a:t>
            </a:r>
            <a:endParaRPr lang="en-US" sz="1800" b="1">
              <a:solidFill>
                <a:srgbClr val="000000"/>
              </a:solidFill>
              <a:effectLst/>
              <a:latin typeface="+mn-lt"/>
              <a:ea typeface="Calibri" panose="020F0502020204030204" pitchFamily="34" charset="0"/>
            </a:endParaRPr>
          </a:p>
        </p:txBody>
      </p:sp>
      <p:sp>
        <p:nvSpPr>
          <p:cNvPr id="8" name="TextBox 7">
            <a:extLst>
              <a:ext uri="{FF2B5EF4-FFF2-40B4-BE49-F238E27FC236}">
                <a16:creationId xmlns:a16="http://schemas.microsoft.com/office/drawing/2014/main" id="{428F980C-EA31-8F4B-FA31-3812646FB4B8}"/>
              </a:ext>
            </a:extLst>
          </p:cNvPr>
          <p:cNvSpPr txBox="1"/>
          <p:nvPr/>
        </p:nvSpPr>
        <p:spPr>
          <a:xfrm>
            <a:off x="294320" y="5354447"/>
            <a:ext cx="8869701" cy="847540"/>
          </a:xfrm>
          <a:prstGeom prst="rect">
            <a:avLst/>
          </a:prstGeom>
          <a:noFill/>
        </p:spPr>
        <p:txBody>
          <a:bodyPr wrap="square">
            <a:spAutoFit/>
          </a:bodyPr>
          <a:lstStyle/>
          <a:p>
            <a:pPr marL="342900" lvl="0" indent="-342900">
              <a:lnSpc>
                <a:spcPct val="130000"/>
              </a:lnSpc>
              <a:spcBef>
                <a:spcPts val="500"/>
              </a:spcBef>
              <a:buFont typeface="Symbol" panose="05050102010706020507" pitchFamily="18" charset="2"/>
              <a:buChar char=""/>
            </a:pPr>
            <a:r>
              <a:rPr lang="en-US" sz="1800">
                <a:solidFill>
                  <a:srgbClr val="000000"/>
                </a:solidFill>
                <a:effectLst/>
                <a:latin typeface="+mn-lt"/>
                <a:ea typeface="Calibri" panose="020F0502020204030204" pitchFamily="34" charset="0"/>
              </a:rPr>
              <a:t>Chưa thử nghiệm với số lượng lớn </a:t>
            </a:r>
            <a:r>
              <a:rPr lang="en-US">
                <a:solidFill>
                  <a:srgbClr val="000000"/>
                </a:solidFill>
                <a:ea typeface="Calibri" panose="020F0502020204030204" pitchFamily="34" charset="0"/>
              </a:rPr>
              <a:t>node cảm biến</a:t>
            </a:r>
            <a:r>
              <a:rPr lang="en-US" sz="1800">
                <a:solidFill>
                  <a:srgbClr val="000000"/>
                </a:solidFill>
                <a:effectLst/>
                <a:latin typeface="+mn-lt"/>
                <a:ea typeface="Calibri" panose="020F0502020204030204" pitchFamily="34" charset="0"/>
              </a:rPr>
              <a:t> do điều kiện chưa cho phép.</a:t>
            </a:r>
          </a:p>
          <a:p>
            <a:pPr marL="342900" lvl="0" indent="-342900">
              <a:lnSpc>
                <a:spcPct val="130000"/>
              </a:lnSpc>
              <a:spcBef>
                <a:spcPts val="500"/>
              </a:spcBef>
              <a:buFont typeface="Symbol" panose="05050102010706020507" pitchFamily="18" charset="2"/>
              <a:buChar char=""/>
            </a:pPr>
            <a:r>
              <a:rPr lang="en-US">
                <a:solidFill>
                  <a:srgbClr val="000000"/>
                </a:solidFill>
                <a:ea typeface="Calibri" panose="020F0502020204030204" pitchFamily="34" charset="0"/>
              </a:rPr>
              <a:t>Kiểm soát tiêu thụ năng lượng của node còn</a:t>
            </a:r>
            <a:r>
              <a:rPr lang="en-US" sz="1800">
                <a:solidFill>
                  <a:srgbClr val="000000"/>
                </a:solidFill>
                <a:effectLst/>
                <a:latin typeface="+mn-lt"/>
                <a:ea typeface="Calibri" panose="020F0502020204030204" pitchFamily="34" charset="0"/>
              </a:rPr>
              <a:t> chưa tối ưu.</a:t>
            </a:r>
          </a:p>
        </p:txBody>
      </p:sp>
      <p:sp>
        <p:nvSpPr>
          <p:cNvPr id="10" name="TextBox 9">
            <a:extLst>
              <a:ext uri="{FF2B5EF4-FFF2-40B4-BE49-F238E27FC236}">
                <a16:creationId xmlns:a16="http://schemas.microsoft.com/office/drawing/2014/main" id="{C38A1307-4E78-5A1C-8C82-05496BE9D2DD}"/>
              </a:ext>
            </a:extLst>
          </p:cNvPr>
          <p:cNvSpPr txBox="1"/>
          <p:nvPr/>
        </p:nvSpPr>
        <p:spPr>
          <a:xfrm>
            <a:off x="294320" y="1480039"/>
            <a:ext cx="8759248" cy="3560590"/>
          </a:xfrm>
          <a:prstGeom prst="rect">
            <a:avLst/>
          </a:prstGeom>
          <a:noFill/>
        </p:spPr>
        <p:txBody>
          <a:bodyPr wrap="square">
            <a:spAutoFit/>
          </a:bodyPr>
          <a:lstStyle/>
          <a:p>
            <a:pPr marL="342900" lvl="0" indent="-342900" algn="just">
              <a:lnSpc>
                <a:spcPct val="130000"/>
              </a:lnSpc>
              <a:spcBef>
                <a:spcPts val="500"/>
              </a:spcBef>
              <a:buFont typeface="Symbol" panose="05050102010706020507" pitchFamily="18" charset="2"/>
              <a:buChar char=""/>
            </a:pPr>
            <a:r>
              <a:rPr lang="en-US" sz="1800">
                <a:solidFill>
                  <a:srgbClr val="000000"/>
                </a:solidFill>
                <a:latin typeface="+mn-lt"/>
                <a:ea typeface="Calibri" panose="020F0502020204030204" pitchFamily="34" charset="0"/>
              </a:rPr>
              <a:t>N</a:t>
            </a:r>
            <a:r>
              <a:rPr lang="en-US" sz="1800">
                <a:solidFill>
                  <a:srgbClr val="000000"/>
                </a:solidFill>
                <a:effectLst/>
                <a:latin typeface="+mn-lt"/>
                <a:ea typeface="Calibri" panose="020F0502020204030204" pitchFamily="34" charset="0"/>
              </a:rPr>
              <a:t>guồn cung cấp ổn định, đảm bảo an toàn cho các thiết bị hoạt động lâu dài.</a:t>
            </a:r>
          </a:p>
          <a:p>
            <a:pPr marL="342900" lvl="0" indent="-342900" algn="just">
              <a:lnSpc>
                <a:spcPct val="130000"/>
              </a:lnSpc>
              <a:spcBef>
                <a:spcPts val="500"/>
              </a:spcBef>
              <a:buFont typeface="Symbol" panose="05050102010706020507" pitchFamily="18" charset="2"/>
              <a:buChar char=""/>
            </a:pPr>
            <a:r>
              <a:rPr lang="en-US">
                <a:solidFill>
                  <a:srgbClr val="000000"/>
                </a:solidFill>
                <a:effectLst/>
                <a:ea typeface="Calibri" panose="020F0502020204030204" pitchFamily="34" charset="0"/>
              </a:rPr>
              <a:t>Thời gian hoạt động tối đa của node khi sử dụng pin là khoảng 14 ngày với 3000 mAh, có thể sử dụng adapter 12V và pin là nguồn dự phòng.</a:t>
            </a:r>
            <a:endParaRPr lang="en-US" sz="1800">
              <a:solidFill>
                <a:srgbClr val="000000"/>
              </a:solidFill>
              <a:effectLst/>
              <a:latin typeface="+mn-lt"/>
              <a:ea typeface="Calibri" panose="020F0502020204030204" pitchFamily="34" charset="0"/>
            </a:endParaRPr>
          </a:p>
          <a:p>
            <a:pPr marL="342900" lvl="0" indent="-342900" algn="just">
              <a:lnSpc>
                <a:spcPct val="130000"/>
              </a:lnSpc>
              <a:spcBef>
                <a:spcPts val="500"/>
              </a:spcBef>
              <a:buFont typeface="Symbol" panose="05050102010706020507" pitchFamily="18" charset="2"/>
              <a:buChar char=""/>
            </a:pPr>
            <a:r>
              <a:rPr lang="en-US" sz="1800">
                <a:solidFill>
                  <a:srgbClr val="000000"/>
                </a:solidFill>
                <a:effectLst/>
                <a:latin typeface="+mn-lt"/>
                <a:ea typeface="Calibri" panose="020F0502020204030204" pitchFamily="34" charset="0"/>
              </a:rPr>
              <a:t>Gateway hiển thị màn hình rõ nét, thay đổi hiển thị với nút nhấn, dữ liệu hiển thị tại máy tính đầy đủ, phân biệt cấp độ gió, xuất kết quả dạng excel. Kết nối WiFi tự động kết nối lại khi mất kết nối. Số lượng node tối đa theo tính toán là 410 thiết bị.</a:t>
            </a:r>
          </a:p>
          <a:p>
            <a:pPr marL="342900" lvl="0" indent="-342900" algn="just">
              <a:lnSpc>
                <a:spcPct val="130000"/>
              </a:lnSpc>
              <a:spcBef>
                <a:spcPts val="500"/>
              </a:spcBef>
              <a:buFont typeface="Symbol" panose="05050102010706020507" pitchFamily="18" charset="2"/>
              <a:buChar char=""/>
            </a:pPr>
            <a:r>
              <a:rPr lang="en-US" sz="1800">
                <a:solidFill>
                  <a:srgbClr val="000000"/>
                </a:solidFill>
                <a:latin typeface="+mn-lt"/>
                <a:ea typeface="Calibri" panose="020F0502020204030204" pitchFamily="34" charset="0"/>
              </a:rPr>
              <a:t>Các thông số đo có sai số đạt yêu cầu</a:t>
            </a:r>
            <a:r>
              <a:rPr lang="en-US" sz="1800">
                <a:solidFill>
                  <a:srgbClr val="000000"/>
                </a:solidFill>
                <a:effectLst/>
                <a:latin typeface="+mn-lt"/>
                <a:ea typeface="Calibri" panose="020F0502020204030204" pitchFamily="34" charset="0"/>
              </a:rPr>
              <a:t>, được kiểm tra bởi các thiết bị đo cầm tay.</a:t>
            </a:r>
          </a:p>
          <a:p>
            <a:pPr marL="342900" lvl="0" indent="-342900" algn="just">
              <a:lnSpc>
                <a:spcPct val="130000"/>
              </a:lnSpc>
              <a:spcBef>
                <a:spcPts val="500"/>
              </a:spcBef>
              <a:buFont typeface="Symbol" panose="05050102010706020507" pitchFamily="18" charset="2"/>
              <a:buChar char=""/>
            </a:pPr>
            <a:r>
              <a:rPr lang="en-US" sz="1800">
                <a:solidFill>
                  <a:srgbClr val="000000"/>
                </a:solidFill>
                <a:effectLst/>
                <a:latin typeface="+mn-lt"/>
                <a:ea typeface="Calibri" panose="020F0502020204030204" pitchFamily="34" charset="0"/>
              </a:rPr>
              <a:t>Khoảng cách truyền tối đa đạt 1.34 km. Tỉ lệ lỗi bản tin </a:t>
            </a:r>
            <a:r>
              <a:rPr lang="en-US">
                <a:solidFill>
                  <a:srgbClr val="000000"/>
                </a:solidFill>
                <a:ea typeface="Calibri" panose="020F0502020204030204" pitchFamily="34" charset="0"/>
              </a:rPr>
              <a:t>rất nhỏ (&lt;2%)</a:t>
            </a:r>
            <a:r>
              <a:rPr lang="en-US" sz="1800">
                <a:solidFill>
                  <a:srgbClr val="000000"/>
                </a:solidFill>
                <a:effectLst/>
                <a:latin typeface="+mn-lt"/>
                <a:ea typeface="Calibri" panose="020F0502020204030204" pitchFamily="34" charset="0"/>
              </a:rPr>
              <a:t> ở khoảng cách gần, khoảng cách càng lớn thì tỉ lệ lỗi bản tin càng lớn.</a:t>
            </a:r>
          </a:p>
        </p:txBody>
      </p:sp>
      <p:sp>
        <p:nvSpPr>
          <p:cNvPr id="13" name="TextBox 12">
            <a:extLst>
              <a:ext uri="{FF2B5EF4-FFF2-40B4-BE49-F238E27FC236}">
                <a16:creationId xmlns:a16="http://schemas.microsoft.com/office/drawing/2014/main" id="{10BEDF84-AE4E-74BB-F00B-315503F9590D}"/>
              </a:ext>
            </a:extLst>
          </p:cNvPr>
          <p:cNvSpPr txBox="1"/>
          <p:nvPr/>
        </p:nvSpPr>
        <p:spPr>
          <a:xfrm>
            <a:off x="42004" y="4959674"/>
            <a:ext cx="4633274" cy="423321"/>
          </a:xfrm>
          <a:prstGeom prst="rect">
            <a:avLst/>
          </a:prstGeom>
          <a:noFill/>
        </p:spPr>
        <p:txBody>
          <a:bodyPr wrap="square">
            <a:spAutoFit/>
          </a:bodyPr>
          <a:lstStyle/>
          <a:p>
            <a:pPr marL="285750" indent="-285750">
              <a:lnSpc>
                <a:spcPct val="130000"/>
              </a:lnSpc>
              <a:buFont typeface="Calibri" panose="020F0502020204030204" pitchFamily="34" charset="0"/>
              <a:buChar char="−"/>
            </a:pPr>
            <a:r>
              <a:rPr lang="en-US" sz="1800" b="1">
                <a:solidFill>
                  <a:srgbClr val="000000"/>
                </a:solidFill>
                <a:effectLst/>
                <a:latin typeface="+mn-lt"/>
                <a:ea typeface="Calibri" panose="020F0502020204030204" pitchFamily="34" charset="0"/>
              </a:rPr>
              <a:t>Hạn chế:</a:t>
            </a:r>
          </a:p>
        </p:txBody>
      </p:sp>
    </p:spTree>
    <p:extLst>
      <p:ext uri="{BB962C8B-B14F-4D97-AF65-F5344CB8AC3E}">
        <p14:creationId xmlns:p14="http://schemas.microsoft.com/office/powerpoint/2010/main" val="9374540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23</a:t>
            </a:fld>
            <a:endParaRPr lang="en-US"/>
          </a:p>
        </p:txBody>
      </p:sp>
      <p:sp>
        <p:nvSpPr>
          <p:cNvPr id="8" name="TextBox 7">
            <a:extLst>
              <a:ext uri="{FF2B5EF4-FFF2-40B4-BE49-F238E27FC236}">
                <a16:creationId xmlns:a16="http://schemas.microsoft.com/office/drawing/2014/main" id="{428F980C-EA31-8F4B-FA31-3812646FB4B8}"/>
              </a:ext>
            </a:extLst>
          </p:cNvPr>
          <p:cNvSpPr txBox="1"/>
          <p:nvPr/>
        </p:nvSpPr>
        <p:spPr>
          <a:xfrm>
            <a:off x="236324" y="935218"/>
            <a:ext cx="8607858" cy="4584268"/>
          </a:xfrm>
          <a:prstGeom prst="rect">
            <a:avLst/>
          </a:prstGeom>
          <a:noFill/>
        </p:spPr>
        <p:txBody>
          <a:bodyPr wrap="square">
            <a:spAutoFit/>
          </a:bodyPr>
          <a:lstStyle/>
          <a:p>
            <a:pPr marL="342900" lvl="0" indent="-342900">
              <a:lnSpc>
                <a:spcPct val="130000"/>
              </a:lnSpc>
              <a:spcBef>
                <a:spcPts val="1200"/>
              </a:spcBef>
              <a:buFont typeface="Calibri" panose="020F0502020204030204" pitchFamily="34" charset="0"/>
              <a:buChar char="−"/>
            </a:pPr>
            <a:r>
              <a:rPr lang="en-US" sz="2100">
                <a:solidFill>
                  <a:srgbClr val="000000"/>
                </a:solidFill>
                <a:latin typeface="Calibri" panose="020F0502020204030204" pitchFamily="34" charset="0"/>
                <a:ea typeface="Calibri" panose="020F0502020204030204" pitchFamily="34" charset="0"/>
                <a:cs typeface="Calibri" panose="020F0502020204030204" pitchFamily="34" charset="0"/>
              </a:rPr>
              <a:t>T</a:t>
            </a:r>
            <a:r>
              <a:rPr lang="vi-VN" sz="2100">
                <a:solidFill>
                  <a:srgbClr val="000000"/>
                </a:solidFill>
                <a:latin typeface="Calibri" panose="020F0502020204030204" pitchFamily="34" charset="0"/>
                <a:ea typeface="Calibri" panose="020F0502020204030204" pitchFamily="34" charset="0"/>
                <a:cs typeface="Calibri" panose="020F0502020204030204" pitchFamily="34" charset="0"/>
              </a:rPr>
              <a:t>ích hợp hệ thống năng lượng mặt trời, giảm </a:t>
            </a:r>
            <a:r>
              <a:rPr lang="en-US" sz="2100">
                <a:solidFill>
                  <a:srgbClr val="000000"/>
                </a:solidFill>
                <a:latin typeface="Calibri" panose="020F0502020204030204" pitchFamily="34" charset="0"/>
                <a:ea typeface="Calibri" panose="020F0502020204030204" pitchFamily="34" charset="0"/>
                <a:cs typeface="Calibri" panose="020F0502020204030204" pitchFamily="34" charset="0"/>
              </a:rPr>
              <a:t>sự </a:t>
            </a:r>
            <a:r>
              <a:rPr lang="vi-VN" sz="2100">
                <a:solidFill>
                  <a:srgbClr val="000000"/>
                </a:solidFill>
                <a:latin typeface="Calibri" panose="020F0502020204030204" pitchFamily="34" charset="0"/>
                <a:ea typeface="Calibri" panose="020F0502020204030204" pitchFamily="34" charset="0"/>
                <a:cs typeface="Calibri" panose="020F0502020204030204" pitchFamily="34" charset="0"/>
              </a:rPr>
              <a:t>phụ thuộc vào nguồn điện lưới.</a:t>
            </a:r>
          </a:p>
          <a:p>
            <a:pPr marL="342900" lvl="0" indent="-342900">
              <a:lnSpc>
                <a:spcPct val="140000"/>
              </a:lnSpc>
              <a:spcBef>
                <a:spcPts val="1200"/>
              </a:spcBef>
              <a:buFont typeface="Calibri" panose="020F0502020204030204" pitchFamily="34" charset="0"/>
              <a:buChar char="−"/>
            </a:pPr>
            <a:r>
              <a:rPr lang="vi-VN" sz="2100">
                <a:solidFill>
                  <a:srgbClr val="000000"/>
                </a:solidFill>
                <a:latin typeface="Calibri" panose="020F0502020204030204" pitchFamily="34" charset="0"/>
                <a:ea typeface="Calibri" panose="020F0502020204030204" pitchFamily="34" charset="0"/>
                <a:cs typeface="Calibri" panose="020F0502020204030204" pitchFamily="34" charset="0"/>
              </a:rPr>
              <a:t>Phát triển chức năng cảm ứng cho màn hình hiển thị</a:t>
            </a:r>
            <a:r>
              <a:rPr lang="en-US" sz="2100">
                <a:solidFill>
                  <a:srgbClr val="000000"/>
                </a:solidFill>
                <a:latin typeface="Calibri" panose="020F0502020204030204" pitchFamily="34" charset="0"/>
                <a:ea typeface="Calibri" panose="020F0502020204030204" pitchFamily="34" charset="0"/>
                <a:cs typeface="Calibri" panose="020F0502020204030204" pitchFamily="34" charset="0"/>
              </a:rPr>
              <a:t>,</a:t>
            </a:r>
            <a:r>
              <a:rPr lang="vi-VN" sz="2100">
                <a:solidFill>
                  <a:srgbClr val="000000"/>
                </a:solidFill>
                <a:latin typeface="Calibri" panose="020F0502020204030204" pitchFamily="34" charset="0"/>
                <a:ea typeface="Calibri" panose="020F0502020204030204" pitchFamily="34" charset="0"/>
                <a:cs typeface="Calibri" panose="020F0502020204030204" pitchFamily="34" charset="0"/>
              </a:rPr>
              <a:t> tính năng điều khiển tại màn hình và giao diện </a:t>
            </a:r>
            <a:r>
              <a:rPr lang="en-US" sz="2100">
                <a:solidFill>
                  <a:srgbClr val="000000"/>
                </a:solidFill>
                <a:latin typeface="Calibri" panose="020F0502020204030204" pitchFamily="34" charset="0"/>
                <a:ea typeface="Calibri" panose="020F0502020204030204" pitchFamily="34" charset="0"/>
                <a:cs typeface="Calibri" panose="020F0502020204030204" pitchFamily="34" charset="0"/>
              </a:rPr>
              <a:t>người dùng.</a:t>
            </a:r>
          </a:p>
          <a:p>
            <a:pPr marL="342900" lvl="0" indent="-342900">
              <a:lnSpc>
                <a:spcPct val="140000"/>
              </a:lnSpc>
              <a:spcBef>
                <a:spcPts val="1200"/>
              </a:spcBef>
              <a:buFont typeface="Calibri" panose="020F0502020204030204" pitchFamily="34" charset="0"/>
              <a:buChar char="−"/>
            </a:pPr>
            <a:r>
              <a:rPr lang="en-US" sz="2100">
                <a:solidFill>
                  <a:srgbClr val="000000"/>
                </a:solidFill>
                <a:latin typeface="Calibri" panose="020F0502020204030204" pitchFamily="34" charset="0"/>
                <a:ea typeface="Calibri" panose="020F0502020204030204" pitchFamily="34" charset="0"/>
                <a:cs typeface="Calibri" panose="020F0502020204030204" pitchFamily="34" charset="0"/>
              </a:rPr>
              <a:t>Phát triển đề tài theo dõi toàn bộ thông số môi trường của một trạm quan trắc khí tượng bề mặt.</a:t>
            </a:r>
            <a:endParaRPr lang="vi-VN" sz="2100">
              <a:solidFill>
                <a:srgbClr val="000000"/>
              </a:solidFill>
              <a:latin typeface="Calibri" panose="020F0502020204030204" pitchFamily="34" charset="0"/>
              <a:ea typeface="Calibri" panose="020F0502020204030204" pitchFamily="34" charset="0"/>
              <a:cs typeface="Calibri" panose="020F0502020204030204" pitchFamily="34" charset="0"/>
            </a:endParaRPr>
          </a:p>
          <a:p>
            <a:pPr marL="342900" lvl="0" indent="-342900">
              <a:lnSpc>
                <a:spcPct val="130000"/>
              </a:lnSpc>
              <a:spcBef>
                <a:spcPts val="1200"/>
              </a:spcBef>
              <a:buFont typeface="Calibri" panose="020F0502020204030204" pitchFamily="34" charset="0"/>
              <a:buChar char="−"/>
            </a:pPr>
            <a:r>
              <a:rPr lang="vi-VN" sz="2100">
                <a:solidFill>
                  <a:srgbClr val="000000"/>
                </a:solidFill>
                <a:latin typeface="Calibri" panose="020F0502020204030204" pitchFamily="34" charset="0"/>
                <a:ea typeface="Calibri" panose="020F0502020204030204" pitchFamily="34" charset="0"/>
                <a:cs typeface="Calibri" panose="020F0502020204030204" pitchFamily="34" charset="0"/>
              </a:rPr>
              <a:t>Phát triển tính năng bảo mật thông tin cho hệ thống mạng không dây.</a:t>
            </a:r>
          </a:p>
          <a:p>
            <a:pPr marL="342900" lvl="0" indent="-342900">
              <a:lnSpc>
                <a:spcPct val="130000"/>
              </a:lnSpc>
              <a:spcBef>
                <a:spcPts val="1200"/>
              </a:spcBef>
              <a:buFont typeface="Calibri" panose="020F0502020204030204" pitchFamily="34" charset="0"/>
              <a:buChar char="−"/>
            </a:pPr>
            <a:r>
              <a:rPr lang="vi-VN" sz="2100">
                <a:solidFill>
                  <a:srgbClr val="000000"/>
                </a:solidFill>
                <a:latin typeface="Calibri" panose="020F0502020204030204" pitchFamily="34" charset="0"/>
                <a:ea typeface="Calibri" panose="020F0502020204030204" pitchFamily="34" charset="0"/>
                <a:cs typeface="Calibri" panose="020F0502020204030204" pitchFamily="34" charset="0"/>
              </a:rPr>
              <a:t>Áp dụng các thuật toán phân tích dữ liệu và trí tuệ nhân tạo AI nhận diện các </a:t>
            </a:r>
            <a:r>
              <a:rPr lang="en-US" sz="2100">
                <a:solidFill>
                  <a:srgbClr val="000000"/>
                </a:solidFill>
                <a:latin typeface="Calibri" panose="020F0502020204030204" pitchFamily="34" charset="0"/>
                <a:ea typeface="Calibri" panose="020F0502020204030204" pitchFamily="34" charset="0"/>
                <a:cs typeface="Calibri" panose="020F0502020204030204" pitchFamily="34" charset="0"/>
              </a:rPr>
              <a:t>biến đổi</a:t>
            </a:r>
            <a:r>
              <a:rPr lang="vi-VN" sz="2100">
                <a:solidFill>
                  <a:srgbClr val="000000"/>
                </a:solidFill>
                <a:latin typeface="Calibri" panose="020F0502020204030204" pitchFamily="34" charset="0"/>
                <a:ea typeface="Calibri" panose="020F0502020204030204" pitchFamily="34" charset="0"/>
                <a:cs typeface="Calibri" panose="020F0502020204030204" pitchFamily="34" charset="0"/>
              </a:rPr>
              <a:t> của gió, đưa ra dự báo và cảnh báo sớm, giảm thiểu công sức.</a:t>
            </a:r>
          </a:p>
        </p:txBody>
      </p:sp>
      <p:sp>
        <p:nvSpPr>
          <p:cNvPr id="20" name="Title 2">
            <a:extLst>
              <a:ext uri="{FF2B5EF4-FFF2-40B4-BE49-F238E27FC236}">
                <a16:creationId xmlns:a16="http://schemas.microsoft.com/office/drawing/2014/main" id="{577DD7A7-BA05-8C3B-3564-FA27F7F5B2A3}"/>
              </a:ext>
            </a:extLst>
          </p:cNvPr>
          <p:cNvSpPr>
            <a:spLocks noGrp="1"/>
          </p:cNvSpPr>
          <p:nvPr>
            <p:ph type="title"/>
          </p:nvPr>
        </p:nvSpPr>
        <p:spPr>
          <a:xfrm>
            <a:off x="226897" y="135894"/>
            <a:ext cx="8115826" cy="451739"/>
          </a:xfrm>
        </p:spPr>
        <p:txBody>
          <a:bodyPr/>
          <a:lstStyle/>
          <a:p>
            <a:r>
              <a:rPr lang="en-US">
                <a:latin typeface="+mn-lt"/>
              </a:rPr>
              <a:t>HƯỚNG PHÁT TRIỂN CỦA ĐỒ ÁN</a:t>
            </a:r>
            <a:endParaRPr lang="en-US">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5729962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24</a:t>
            </a:fld>
            <a:endParaRPr lang="en-US"/>
          </a:p>
        </p:txBody>
      </p:sp>
      <p:sp>
        <p:nvSpPr>
          <p:cNvPr id="20" name="Title 2">
            <a:extLst>
              <a:ext uri="{FF2B5EF4-FFF2-40B4-BE49-F238E27FC236}">
                <a16:creationId xmlns:a16="http://schemas.microsoft.com/office/drawing/2014/main" id="{577DD7A7-BA05-8C3B-3564-FA27F7F5B2A3}"/>
              </a:ext>
            </a:extLst>
          </p:cNvPr>
          <p:cNvSpPr>
            <a:spLocks noGrp="1"/>
          </p:cNvSpPr>
          <p:nvPr>
            <p:ph type="title"/>
          </p:nvPr>
        </p:nvSpPr>
        <p:spPr>
          <a:xfrm>
            <a:off x="226897" y="135894"/>
            <a:ext cx="8115826" cy="451739"/>
          </a:xfrm>
        </p:spPr>
        <p:txBody>
          <a:bodyPr/>
          <a:lstStyle/>
          <a:p>
            <a:r>
              <a:rPr lang="en-US">
                <a:latin typeface="+mn-lt"/>
              </a:rPr>
              <a:t>TÀI LIỆU THAM KHẢO</a:t>
            </a:r>
            <a:endParaRPr lang="en-US">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A309D29C-474D-8CF5-D295-4BD69D3ECCF9}"/>
              </a:ext>
            </a:extLst>
          </p:cNvPr>
          <p:cNvSpPr txBox="1"/>
          <p:nvPr/>
        </p:nvSpPr>
        <p:spPr>
          <a:xfrm>
            <a:off x="603642" y="985545"/>
            <a:ext cx="7936715" cy="752514"/>
          </a:xfrm>
          <a:prstGeom prst="rect">
            <a:avLst/>
          </a:prstGeom>
          <a:noFill/>
        </p:spPr>
        <p:txBody>
          <a:bodyPr wrap="square">
            <a:spAutoFit/>
          </a:bodyPr>
          <a:lstStyle/>
          <a:p>
            <a:pPr algn="just">
              <a:lnSpc>
                <a:spcPct val="110000"/>
              </a:lnSpc>
              <a:spcBef>
                <a:spcPts val="1200"/>
              </a:spcBef>
            </a:pPr>
            <a:r>
              <a:rPr lang="en-US" sz="2000"/>
              <a:t>Explainthatstuff, "Anemometers," 24 01 2024. [Online]. 	Available: https://www.explainthatstuff.com/anemometers.html</a:t>
            </a:r>
          </a:p>
        </p:txBody>
      </p:sp>
      <p:sp>
        <p:nvSpPr>
          <p:cNvPr id="7" name="TextBox 6">
            <a:extLst>
              <a:ext uri="{FF2B5EF4-FFF2-40B4-BE49-F238E27FC236}">
                <a16:creationId xmlns:a16="http://schemas.microsoft.com/office/drawing/2014/main" id="{B3443A36-07DA-B24A-8D58-7E44CD54D7E9}"/>
              </a:ext>
            </a:extLst>
          </p:cNvPr>
          <p:cNvSpPr txBox="1"/>
          <p:nvPr/>
        </p:nvSpPr>
        <p:spPr>
          <a:xfrm>
            <a:off x="208043" y="1775371"/>
            <a:ext cx="518650" cy="413959"/>
          </a:xfrm>
          <a:prstGeom prst="rect">
            <a:avLst/>
          </a:prstGeom>
          <a:noFill/>
        </p:spPr>
        <p:txBody>
          <a:bodyPr wrap="square">
            <a:spAutoFit/>
          </a:bodyPr>
          <a:lstStyle/>
          <a:p>
            <a:pPr algn="ctr">
              <a:lnSpc>
                <a:spcPct val="110000"/>
              </a:lnSpc>
              <a:spcBef>
                <a:spcPts val="1200"/>
              </a:spcBef>
            </a:pPr>
            <a:r>
              <a:rPr lang="en-US" sz="2000"/>
              <a:t>[2]</a:t>
            </a:r>
          </a:p>
        </p:txBody>
      </p:sp>
      <p:sp>
        <p:nvSpPr>
          <p:cNvPr id="9" name="TextBox 8">
            <a:extLst>
              <a:ext uri="{FF2B5EF4-FFF2-40B4-BE49-F238E27FC236}">
                <a16:creationId xmlns:a16="http://schemas.microsoft.com/office/drawing/2014/main" id="{A2AFC0DE-4401-9DDC-0F3A-4F078B5E241C}"/>
              </a:ext>
            </a:extLst>
          </p:cNvPr>
          <p:cNvSpPr txBox="1"/>
          <p:nvPr/>
        </p:nvSpPr>
        <p:spPr>
          <a:xfrm>
            <a:off x="208043" y="985545"/>
            <a:ext cx="518650" cy="413959"/>
          </a:xfrm>
          <a:prstGeom prst="rect">
            <a:avLst/>
          </a:prstGeom>
          <a:noFill/>
        </p:spPr>
        <p:txBody>
          <a:bodyPr wrap="square">
            <a:spAutoFit/>
          </a:bodyPr>
          <a:lstStyle/>
          <a:p>
            <a:pPr algn="ctr">
              <a:lnSpc>
                <a:spcPct val="110000"/>
              </a:lnSpc>
              <a:spcBef>
                <a:spcPts val="1200"/>
              </a:spcBef>
            </a:pPr>
            <a:r>
              <a:rPr lang="en-US" sz="2000"/>
              <a:t>[1]</a:t>
            </a:r>
          </a:p>
        </p:txBody>
      </p:sp>
      <p:sp>
        <p:nvSpPr>
          <p:cNvPr id="12" name="TextBox 11">
            <a:extLst>
              <a:ext uri="{FF2B5EF4-FFF2-40B4-BE49-F238E27FC236}">
                <a16:creationId xmlns:a16="http://schemas.microsoft.com/office/drawing/2014/main" id="{B9B71EF8-875E-9269-DE1B-F6C5644C33D6}"/>
              </a:ext>
            </a:extLst>
          </p:cNvPr>
          <p:cNvSpPr txBox="1"/>
          <p:nvPr/>
        </p:nvSpPr>
        <p:spPr>
          <a:xfrm>
            <a:off x="603643" y="1772188"/>
            <a:ext cx="7936714" cy="752514"/>
          </a:xfrm>
          <a:prstGeom prst="rect">
            <a:avLst/>
          </a:prstGeom>
          <a:noFill/>
        </p:spPr>
        <p:txBody>
          <a:bodyPr wrap="square">
            <a:spAutoFit/>
          </a:bodyPr>
          <a:lstStyle/>
          <a:p>
            <a:pPr algn="just">
              <a:lnSpc>
                <a:spcPct val="110000"/>
              </a:lnSpc>
              <a:spcBef>
                <a:spcPts val="1200"/>
              </a:spcBef>
            </a:pPr>
            <a:r>
              <a:rPr lang="en-US" sz="2000"/>
              <a:t>R. Alvaro, O. Mikel and P. Santiago, "Performance Analysis of 	Present Cup Anemometers," Journal of Energy Systems, 11 01 2019.</a:t>
            </a:r>
          </a:p>
        </p:txBody>
      </p:sp>
      <p:sp>
        <p:nvSpPr>
          <p:cNvPr id="14" name="TextBox 13">
            <a:extLst>
              <a:ext uri="{FF2B5EF4-FFF2-40B4-BE49-F238E27FC236}">
                <a16:creationId xmlns:a16="http://schemas.microsoft.com/office/drawing/2014/main" id="{49E023C9-EBB2-7E61-4E85-9C7E977F5A67}"/>
              </a:ext>
            </a:extLst>
          </p:cNvPr>
          <p:cNvSpPr txBox="1"/>
          <p:nvPr/>
        </p:nvSpPr>
        <p:spPr>
          <a:xfrm>
            <a:off x="603642" y="2558831"/>
            <a:ext cx="7936714" cy="1091068"/>
          </a:xfrm>
          <a:prstGeom prst="rect">
            <a:avLst/>
          </a:prstGeom>
          <a:noFill/>
        </p:spPr>
        <p:txBody>
          <a:bodyPr wrap="square">
            <a:spAutoFit/>
          </a:bodyPr>
          <a:lstStyle/>
          <a:p>
            <a:pPr algn="just">
              <a:lnSpc>
                <a:spcPct val="110000"/>
              </a:lnSpc>
              <a:spcBef>
                <a:spcPts val="1200"/>
              </a:spcBef>
            </a:pPr>
            <a:r>
              <a:rPr lang="en-US" sz="2000"/>
              <a:t>TCVN, "TCVN 12635-1:2019," 2019. [Online]. Available: http://vnmha.gov.vn/upload/files/2020/1-cong-trinh-qt-phan-1-vi-tri-cong-trinh-quan-trac-ktbm-(done).pdf</a:t>
            </a:r>
          </a:p>
        </p:txBody>
      </p:sp>
      <p:sp>
        <p:nvSpPr>
          <p:cNvPr id="16" name="TextBox 15">
            <a:extLst>
              <a:ext uri="{FF2B5EF4-FFF2-40B4-BE49-F238E27FC236}">
                <a16:creationId xmlns:a16="http://schemas.microsoft.com/office/drawing/2014/main" id="{350634D1-DFDE-4009-7FC5-EA6C48A1E328}"/>
              </a:ext>
            </a:extLst>
          </p:cNvPr>
          <p:cNvSpPr txBox="1"/>
          <p:nvPr/>
        </p:nvSpPr>
        <p:spPr>
          <a:xfrm>
            <a:off x="629825" y="3684677"/>
            <a:ext cx="7910531" cy="1091068"/>
          </a:xfrm>
          <a:prstGeom prst="rect">
            <a:avLst/>
          </a:prstGeom>
          <a:noFill/>
        </p:spPr>
        <p:txBody>
          <a:bodyPr wrap="square">
            <a:spAutoFit/>
          </a:bodyPr>
          <a:lstStyle/>
          <a:p>
            <a:pPr algn="just">
              <a:lnSpc>
                <a:spcPct val="110000"/>
              </a:lnSpc>
              <a:spcBef>
                <a:spcPts val="1200"/>
              </a:spcBef>
            </a:pPr>
            <a:r>
              <a:rPr lang="en-US" sz="2000"/>
              <a:t>SEMTECH, "LoRa and LoRaWAN," 12 2019. [Online]. Available: https://lora-developers.semtech.com/uploads/documents/files/LoRa_and_LoRaWAN-A_Tech_Overview-Downloadable.pdf</a:t>
            </a:r>
          </a:p>
        </p:txBody>
      </p:sp>
      <p:sp>
        <p:nvSpPr>
          <p:cNvPr id="18" name="TextBox 17">
            <a:extLst>
              <a:ext uri="{FF2B5EF4-FFF2-40B4-BE49-F238E27FC236}">
                <a16:creationId xmlns:a16="http://schemas.microsoft.com/office/drawing/2014/main" id="{4571FA84-3E7C-F4E1-605A-E569F060AEF4}"/>
              </a:ext>
            </a:extLst>
          </p:cNvPr>
          <p:cNvSpPr txBox="1"/>
          <p:nvPr/>
        </p:nvSpPr>
        <p:spPr>
          <a:xfrm>
            <a:off x="629825" y="4822727"/>
            <a:ext cx="7712898" cy="413959"/>
          </a:xfrm>
          <a:prstGeom prst="rect">
            <a:avLst/>
          </a:prstGeom>
          <a:noFill/>
        </p:spPr>
        <p:txBody>
          <a:bodyPr wrap="square">
            <a:spAutoFit/>
          </a:bodyPr>
          <a:lstStyle/>
          <a:p>
            <a:pPr algn="just">
              <a:lnSpc>
                <a:spcPct val="110000"/>
              </a:lnSpc>
              <a:spcBef>
                <a:spcPts val="1200"/>
              </a:spcBef>
            </a:pPr>
            <a:r>
              <a:rPr lang="en-US" sz="2000"/>
              <a:t>Datasheet và Reference Manual của các linh kiện, vi điều khiển.</a:t>
            </a:r>
          </a:p>
        </p:txBody>
      </p:sp>
      <p:sp>
        <p:nvSpPr>
          <p:cNvPr id="19" name="TextBox 18">
            <a:extLst>
              <a:ext uri="{FF2B5EF4-FFF2-40B4-BE49-F238E27FC236}">
                <a16:creationId xmlns:a16="http://schemas.microsoft.com/office/drawing/2014/main" id="{7157E03C-B1DB-4639-9DE1-4D84746B4A48}"/>
              </a:ext>
            </a:extLst>
          </p:cNvPr>
          <p:cNvSpPr txBox="1"/>
          <p:nvPr/>
        </p:nvSpPr>
        <p:spPr>
          <a:xfrm>
            <a:off x="208043" y="2558831"/>
            <a:ext cx="518650" cy="413959"/>
          </a:xfrm>
          <a:prstGeom prst="rect">
            <a:avLst/>
          </a:prstGeom>
          <a:noFill/>
        </p:spPr>
        <p:txBody>
          <a:bodyPr wrap="square">
            <a:spAutoFit/>
          </a:bodyPr>
          <a:lstStyle/>
          <a:p>
            <a:pPr algn="ctr">
              <a:lnSpc>
                <a:spcPct val="110000"/>
              </a:lnSpc>
              <a:spcBef>
                <a:spcPts val="1200"/>
              </a:spcBef>
            </a:pPr>
            <a:r>
              <a:rPr lang="en-US" sz="2000"/>
              <a:t>[3]</a:t>
            </a:r>
          </a:p>
        </p:txBody>
      </p:sp>
      <p:sp>
        <p:nvSpPr>
          <p:cNvPr id="21" name="TextBox 20">
            <a:extLst>
              <a:ext uri="{FF2B5EF4-FFF2-40B4-BE49-F238E27FC236}">
                <a16:creationId xmlns:a16="http://schemas.microsoft.com/office/drawing/2014/main" id="{9E5B3391-C767-AF75-84B4-54D16AC25737}"/>
              </a:ext>
            </a:extLst>
          </p:cNvPr>
          <p:cNvSpPr txBox="1"/>
          <p:nvPr/>
        </p:nvSpPr>
        <p:spPr>
          <a:xfrm>
            <a:off x="234226" y="3684677"/>
            <a:ext cx="518650" cy="413959"/>
          </a:xfrm>
          <a:prstGeom prst="rect">
            <a:avLst/>
          </a:prstGeom>
          <a:noFill/>
        </p:spPr>
        <p:txBody>
          <a:bodyPr wrap="square">
            <a:spAutoFit/>
          </a:bodyPr>
          <a:lstStyle/>
          <a:p>
            <a:pPr algn="ctr">
              <a:lnSpc>
                <a:spcPct val="110000"/>
              </a:lnSpc>
              <a:spcBef>
                <a:spcPts val="1200"/>
              </a:spcBef>
            </a:pPr>
            <a:r>
              <a:rPr lang="en-US" sz="2000"/>
              <a:t>[4]</a:t>
            </a:r>
          </a:p>
        </p:txBody>
      </p:sp>
      <p:sp>
        <p:nvSpPr>
          <p:cNvPr id="22" name="TextBox 21">
            <a:extLst>
              <a:ext uri="{FF2B5EF4-FFF2-40B4-BE49-F238E27FC236}">
                <a16:creationId xmlns:a16="http://schemas.microsoft.com/office/drawing/2014/main" id="{60BC2080-BD54-6260-8085-AB49FC77B0C3}"/>
              </a:ext>
            </a:extLst>
          </p:cNvPr>
          <p:cNvSpPr txBox="1"/>
          <p:nvPr/>
        </p:nvSpPr>
        <p:spPr>
          <a:xfrm>
            <a:off x="208043" y="4818077"/>
            <a:ext cx="518650" cy="413959"/>
          </a:xfrm>
          <a:prstGeom prst="rect">
            <a:avLst/>
          </a:prstGeom>
          <a:noFill/>
        </p:spPr>
        <p:txBody>
          <a:bodyPr wrap="square">
            <a:spAutoFit/>
          </a:bodyPr>
          <a:lstStyle/>
          <a:p>
            <a:pPr algn="ctr">
              <a:lnSpc>
                <a:spcPct val="110000"/>
              </a:lnSpc>
              <a:spcBef>
                <a:spcPts val="1200"/>
              </a:spcBef>
            </a:pPr>
            <a:r>
              <a:rPr lang="en-US" sz="2000"/>
              <a:t>[5]</a:t>
            </a:r>
          </a:p>
        </p:txBody>
      </p:sp>
    </p:spTree>
    <p:extLst>
      <p:ext uri="{BB962C8B-B14F-4D97-AF65-F5344CB8AC3E}">
        <p14:creationId xmlns:p14="http://schemas.microsoft.com/office/powerpoint/2010/main" val="3486458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A37B5C8-2095-4D2D-97FE-E4E8D89379E1}"/>
              </a:ext>
            </a:extLst>
          </p:cNvPr>
          <p:cNvSpPr>
            <a:spLocks noGrp="1"/>
          </p:cNvSpPr>
          <p:nvPr>
            <p:ph type="sldNum" sz="quarter" idx="12"/>
          </p:nvPr>
        </p:nvSpPr>
        <p:spPr/>
        <p:txBody>
          <a:bodyPr/>
          <a:lstStyle/>
          <a:p>
            <a:fld id="{9EA0BE3B-158A-4EDF-80DC-E394A0D1600F}" type="slidenum">
              <a:rPr lang="en-US" smtClean="0"/>
              <a:pPr/>
              <a:t>25</a:t>
            </a:fld>
            <a:endParaRPr lang="en-US"/>
          </a:p>
        </p:txBody>
      </p:sp>
      <p:sp>
        <p:nvSpPr>
          <p:cNvPr id="3" name="Title 10">
            <a:extLst>
              <a:ext uri="{FF2B5EF4-FFF2-40B4-BE49-F238E27FC236}">
                <a16:creationId xmlns:a16="http://schemas.microsoft.com/office/drawing/2014/main" id="{F78B3876-6ECC-4098-BDD1-C48CE4B42721}"/>
              </a:ext>
            </a:extLst>
          </p:cNvPr>
          <p:cNvSpPr txBox="1">
            <a:spLocks/>
          </p:cNvSpPr>
          <p:nvPr/>
        </p:nvSpPr>
        <p:spPr>
          <a:xfrm>
            <a:off x="4181094" y="3021991"/>
            <a:ext cx="4197975" cy="814017"/>
          </a:xfrm>
          <a:prstGeom prst="rect">
            <a:avLst/>
          </a:prstGeom>
        </p:spPr>
        <p:txBody>
          <a:bodyPr/>
          <a:lstStyle>
            <a:lvl1pPr algn="l" defTabSz="914400" rtl="0" eaLnBrk="1" latinLnBrk="0" hangingPunct="1">
              <a:lnSpc>
                <a:spcPct val="90000"/>
              </a:lnSpc>
              <a:spcBef>
                <a:spcPct val="0"/>
              </a:spcBef>
              <a:buNone/>
              <a:defRPr sz="60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en-US" sz="4800"/>
              <a:t>THANK YOU !</a:t>
            </a:r>
          </a:p>
        </p:txBody>
      </p:sp>
    </p:spTree>
    <p:extLst>
      <p:ext uri="{BB962C8B-B14F-4D97-AF65-F5344CB8AC3E}">
        <p14:creationId xmlns:p14="http://schemas.microsoft.com/office/powerpoint/2010/main" val="28305356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3</a:t>
            </a:fld>
            <a:endParaRPr lang="en-US"/>
          </a:p>
        </p:txBody>
      </p:sp>
      <p:sp>
        <p:nvSpPr>
          <p:cNvPr id="8" name="TextBox 7">
            <a:extLst>
              <a:ext uri="{FF2B5EF4-FFF2-40B4-BE49-F238E27FC236}">
                <a16:creationId xmlns:a16="http://schemas.microsoft.com/office/drawing/2014/main" id="{F057BA25-2777-885E-FDF5-E126C063C5B6}"/>
              </a:ext>
            </a:extLst>
          </p:cNvPr>
          <p:cNvSpPr txBox="1"/>
          <p:nvPr/>
        </p:nvSpPr>
        <p:spPr>
          <a:xfrm>
            <a:off x="122240" y="1250955"/>
            <a:ext cx="5618681" cy="4898264"/>
          </a:xfrm>
          <a:prstGeom prst="rect">
            <a:avLst/>
          </a:prstGeom>
          <a:noFill/>
        </p:spPr>
        <p:txBody>
          <a:bodyPr wrap="square">
            <a:spAutoFit/>
          </a:bodyPr>
          <a:lstStyle/>
          <a:p>
            <a:pPr marL="342900" indent="-342900" algn="just">
              <a:lnSpc>
                <a:spcPct val="114000"/>
              </a:lnSpc>
              <a:spcAft>
                <a:spcPts val="1200"/>
              </a:spcAft>
              <a:buFont typeface="Courier New" panose="02070309020205020404" pitchFamily="49" charset="0"/>
              <a:buChar char="o"/>
            </a:pPr>
            <a:r>
              <a:rPr lang="vi-VN" sz="2000" b="1">
                <a:latin typeface="Calibri" panose="020F0502020204030204" pitchFamily="34" charset="0"/>
                <a:cs typeface="Calibri" panose="020F0502020204030204" pitchFamily="34" charset="0"/>
              </a:rPr>
              <a:t>Năng lượng tái tạo:</a:t>
            </a:r>
            <a:r>
              <a:rPr lang="en-US" sz="2000" b="1">
                <a:latin typeface="Calibri" panose="020F0502020204030204" pitchFamily="34" charset="0"/>
                <a:cs typeface="Calibri" panose="020F0502020204030204" pitchFamily="34" charset="0"/>
              </a:rPr>
              <a:t> </a:t>
            </a:r>
            <a:r>
              <a:rPr lang="en-US" sz="2000">
                <a:latin typeface="Calibri" panose="020F0502020204030204" pitchFamily="34" charset="0"/>
                <a:cs typeface="Calibri" panose="020F0502020204030204" pitchFamily="34" charset="0"/>
              </a:rPr>
              <a:t>cải thiện hiệu suất hoạt động của</a:t>
            </a:r>
            <a:r>
              <a:rPr lang="vi-VN" sz="2000">
                <a:latin typeface="Calibri" panose="020F0502020204030204" pitchFamily="34" charset="0"/>
                <a:cs typeface="Calibri" panose="020F0502020204030204" pitchFamily="34" charset="0"/>
              </a:rPr>
              <a:t> </a:t>
            </a:r>
            <a:r>
              <a:rPr lang="en-US" sz="2000">
                <a:latin typeface="Calibri" panose="020F0502020204030204" pitchFamily="34" charset="0"/>
                <a:cs typeface="Calibri" panose="020F0502020204030204" pitchFamily="34" charset="0"/>
              </a:rPr>
              <a:t>tuabin</a:t>
            </a:r>
            <a:r>
              <a:rPr lang="vi-VN" sz="2000">
                <a:latin typeface="Calibri" panose="020F0502020204030204" pitchFamily="34" charset="0"/>
                <a:cs typeface="Calibri" panose="020F0502020204030204" pitchFamily="34" charset="0"/>
              </a:rPr>
              <a:t> gió</a:t>
            </a:r>
            <a:r>
              <a:rPr lang="en-US" sz="2000">
                <a:latin typeface="Calibri" panose="020F0502020204030204" pitchFamily="34" charset="0"/>
                <a:cs typeface="Calibri" panose="020F0502020204030204" pitchFamily="34" charset="0"/>
              </a:rPr>
              <a:t>; dự đoán</a:t>
            </a:r>
            <a:r>
              <a:rPr lang="vi-VN" sz="2000">
                <a:latin typeface="Calibri" panose="020F0502020204030204" pitchFamily="34" charset="0"/>
                <a:cs typeface="Calibri" panose="020F0502020204030204" pitchFamily="34" charset="0"/>
              </a:rPr>
              <a:t> </a:t>
            </a:r>
            <a:r>
              <a:rPr lang="en-US" sz="2000">
                <a:latin typeface="Calibri" panose="020F0502020204030204" pitchFamily="34" charset="0"/>
                <a:cs typeface="Calibri" panose="020F0502020204030204" pitchFamily="34" charset="0"/>
              </a:rPr>
              <a:t>sản lượng điện gió.</a:t>
            </a:r>
          </a:p>
          <a:p>
            <a:pPr marL="342900" indent="-342900" algn="just">
              <a:lnSpc>
                <a:spcPct val="114000"/>
              </a:lnSpc>
              <a:spcAft>
                <a:spcPts val="1200"/>
              </a:spcAft>
              <a:buFont typeface="Courier New" panose="02070309020205020404" pitchFamily="49" charset="0"/>
              <a:buChar char="o"/>
            </a:pPr>
            <a:r>
              <a:rPr lang="en-US" sz="2000" b="1">
                <a:latin typeface="Calibri" panose="020F0502020204030204" pitchFamily="34" charset="0"/>
                <a:cs typeface="Calibri" panose="020F0502020204030204" pitchFamily="34" charset="0"/>
              </a:rPr>
              <a:t>Theo dõi</a:t>
            </a:r>
            <a:r>
              <a:rPr lang="vi-VN" sz="2000" b="1">
                <a:latin typeface="Calibri" panose="020F0502020204030204" pitchFamily="34" charset="0"/>
                <a:cs typeface="Calibri" panose="020F0502020204030204" pitchFamily="34" charset="0"/>
              </a:rPr>
              <a:t> thời tiết:</a:t>
            </a:r>
            <a:r>
              <a:rPr lang="vi-VN" sz="2000">
                <a:latin typeface="Calibri" panose="020F0502020204030204" pitchFamily="34" charset="0"/>
                <a:cs typeface="Calibri" panose="020F0502020204030204" pitchFamily="34" charset="0"/>
              </a:rPr>
              <a:t> phát hiện</a:t>
            </a:r>
            <a:r>
              <a:rPr lang="en-US" sz="2000">
                <a:latin typeface="Calibri" panose="020F0502020204030204" pitchFamily="34" charset="0"/>
                <a:cs typeface="Calibri" panose="020F0502020204030204" pitchFamily="34" charset="0"/>
              </a:rPr>
              <a:t>,</a:t>
            </a:r>
            <a:r>
              <a:rPr lang="vi-VN" sz="2000">
                <a:latin typeface="Calibri" panose="020F0502020204030204" pitchFamily="34" charset="0"/>
                <a:cs typeface="Calibri" panose="020F0502020204030204" pitchFamily="34" charset="0"/>
              </a:rPr>
              <a:t> cảnh báo về các hiện tượng thời tiết nguy hiểm.</a:t>
            </a:r>
            <a:endParaRPr lang="en-US" sz="2000">
              <a:latin typeface="Calibri" panose="020F0502020204030204" pitchFamily="34" charset="0"/>
              <a:cs typeface="Calibri" panose="020F0502020204030204" pitchFamily="34" charset="0"/>
            </a:endParaRPr>
          </a:p>
          <a:p>
            <a:pPr marL="342900" indent="-342900" algn="just">
              <a:lnSpc>
                <a:spcPct val="114000"/>
              </a:lnSpc>
              <a:spcAft>
                <a:spcPts val="1200"/>
              </a:spcAft>
              <a:buFont typeface="Courier New" panose="02070309020205020404" pitchFamily="49" charset="0"/>
              <a:buChar char="o"/>
            </a:pPr>
            <a:r>
              <a:rPr lang="vi-VN" sz="2000" b="1">
                <a:latin typeface="Calibri" panose="020F0502020204030204" pitchFamily="34" charset="0"/>
                <a:cs typeface="Calibri" panose="020F0502020204030204" pitchFamily="34" charset="0"/>
              </a:rPr>
              <a:t>Hỗ trợ hàng không và hàng hải: </a:t>
            </a:r>
            <a:r>
              <a:rPr lang="vi-VN" sz="2000">
                <a:latin typeface="Calibri" panose="020F0502020204030204" pitchFamily="34" charset="0"/>
                <a:cs typeface="Calibri" panose="020F0502020204030204" pitchFamily="34" charset="0"/>
              </a:rPr>
              <a:t>đảm bảo an toàn </a:t>
            </a:r>
            <a:r>
              <a:rPr lang="en-US" sz="2000">
                <a:latin typeface="Calibri" panose="020F0502020204030204" pitchFamily="34" charset="0"/>
                <a:cs typeface="Calibri" panose="020F0502020204030204" pitchFamily="34" charset="0"/>
              </a:rPr>
              <a:t>cho </a:t>
            </a:r>
            <a:r>
              <a:rPr lang="vi-VN" sz="2000">
                <a:latin typeface="Calibri" panose="020F0502020204030204" pitchFamily="34" charset="0"/>
                <a:cs typeface="Calibri" panose="020F0502020204030204" pitchFamily="34" charset="0"/>
              </a:rPr>
              <a:t>hoạt động bay và điều hướng tàu thuyền.</a:t>
            </a:r>
            <a:endParaRPr lang="en-US" sz="2000">
              <a:latin typeface="Calibri" panose="020F0502020204030204" pitchFamily="34" charset="0"/>
              <a:cs typeface="Calibri" panose="020F0502020204030204" pitchFamily="34" charset="0"/>
            </a:endParaRPr>
          </a:p>
          <a:p>
            <a:pPr marL="342900" indent="-342900" algn="just">
              <a:lnSpc>
                <a:spcPct val="114000"/>
              </a:lnSpc>
              <a:spcAft>
                <a:spcPts val="1200"/>
              </a:spcAft>
              <a:buFont typeface="Courier New" panose="02070309020205020404" pitchFamily="49" charset="0"/>
              <a:buChar char="o"/>
            </a:pPr>
            <a:r>
              <a:rPr lang="en-US" sz="2000" b="1">
                <a:latin typeface="Calibri" panose="020F0502020204030204" pitchFamily="34" charset="0"/>
                <a:cs typeface="Calibri" panose="020F0502020204030204" pitchFamily="34" charset="0"/>
              </a:rPr>
              <a:t>Xây dựng và kiến trúc: </a:t>
            </a:r>
            <a:r>
              <a:rPr lang="en-US" sz="2000">
                <a:latin typeface="Calibri" panose="020F0502020204030204" pitchFamily="34" charset="0"/>
                <a:cs typeface="Calibri" panose="020F0502020204030204" pitchFamily="34" charset="0"/>
              </a:rPr>
              <a:t>C</a:t>
            </a:r>
            <a:r>
              <a:rPr lang="vi-VN" sz="2000">
                <a:latin typeface="Calibri" panose="020F0502020204030204" pitchFamily="34" charset="0"/>
                <a:cs typeface="Calibri" panose="020F0502020204030204" pitchFamily="34" charset="0"/>
              </a:rPr>
              <a:t>ung cấp dữ liệu để thiết kế các công trình chịu </a:t>
            </a:r>
            <a:r>
              <a:rPr lang="en-US" sz="2000">
                <a:latin typeface="Calibri" panose="020F0502020204030204" pitchFamily="34" charset="0"/>
                <a:cs typeface="Calibri" panose="020F0502020204030204" pitchFamily="34" charset="0"/>
              </a:rPr>
              <a:t>gió tốt.</a:t>
            </a:r>
          </a:p>
          <a:p>
            <a:pPr marL="342900" indent="-342900" algn="just">
              <a:lnSpc>
                <a:spcPct val="114000"/>
              </a:lnSpc>
              <a:spcAft>
                <a:spcPts val="1200"/>
              </a:spcAft>
              <a:buFont typeface="Courier New" panose="02070309020205020404" pitchFamily="49" charset="0"/>
              <a:buChar char="o"/>
            </a:pPr>
            <a:r>
              <a:rPr lang="vi-VN" sz="2000" b="1">
                <a:latin typeface="Calibri" panose="020F0502020204030204" pitchFamily="34" charset="0"/>
                <a:cs typeface="Calibri" panose="020F0502020204030204" pitchFamily="34" charset="0"/>
              </a:rPr>
              <a:t>Nghiên cứu k</a:t>
            </a:r>
            <a:r>
              <a:rPr lang="en-US" sz="2000" b="1">
                <a:latin typeface="Calibri" panose="020F0502020204030204" pitchFamily="34" charset="0"/>
                <a:cs typeface="Calibri" panose="020F0502020204030204" pitchFamily="34" charset="0"/>
              </a:rPr>
              <a:t>hoa học</a:t>
            </a:r>
            <a:r>
              <a:rPr lang="vi-VN" sz="2000" b="1">
                <a:latin typeface="Calibri" panose="020F0502020204030204" pitchFamily="34" charset="0"/>
                <a:cs typeface="Calibri" panose="020F0502020204030204" pitchFamily="34" charset="0"/>
              </a:rPr>
              <a:t>: </a:t>
            </a:r>
            <a:r>
              <a:rPr lang="vi-VN" sz="2000">
                <a:latin typeface="Calibri" panose="020F0502020204030204" pitchFamily="34" charset="0"/>
                <a:cs typeface="Calibri" panose="020F0502020204030204" pitchFamily="34" charset="0"/>
              </a:rPr>
              <a:t>nghiên cứu </a:t>
            </a:r>
            <a:r>
              <a:rPr lang="en-US" sz="2000">
                <a:latin typeface="Calibri" panose="020F0502020204030204" pitchFamily="34" charset="0"/>
                <a:cs typeface="Calibri" panose="020F0502020204030204" pitchFamily="34" charset="0"/>
              </a:rPr>
              <a:t>xu hướng</a:t>
            </a:r>
            <a:r>
              <a:rPr lang="vi-VN" sz="2000">
                <a:latin typeface="Calibri" panose="020F0502020204030204" pitchFamily="34" charset="0"/>
                <a:cs typeface="Calibri" panose="020F0502020204030204" pitchFamily="34" charset="0"/>
              </a:rPr>
              <a:t> biến đổi khí hậu</a:t>
            </a:r>
            <a:r>
              <a:rPr lang="en-US" sz="2000">
                <a:latin typeface="Calibri" panose="020F0502020204030204" pitchFamily="34" charset="0"/>
                <a:cs typeface="Calibri" panose="020F0502020204030204" pitchFamily="34" charset="0"/>
              </a:rPr>
              <a:t>, tác động của gió đến môi trường tự nhiên và con người</a:t>
            </a:r>
            <a:r>
              <a:rPr lang="vi-VN" sz="2000">
                <a:latin typeface="Calibri" panose="020F0502020204030204" pitchFamily="34" charset="0"/>
                <a:cs typeface="Calibri" panose="020F0502020204030204" pitchFamily="34" charset="0"/>
              </a:rPr>
              <a:t>.</a:t>
            </a:r>
            <a:endParaRPr lang="en-US" sz="2000">
              <a:latin typeface="Calibri" panose="020F0502020204030204" pitchFamily="34" charset="0"/>
              <a:cs typeface="Calibri" panose="020F0502020204030204" pitchFamily="34" charset="0"/>
            </a:endParaRPr>
          </a:p>
        </p:txBody>
      </p:sp>
      <p:pic>
        <p:nvPicPr>
          <p:cNvPr id="12" name="Picture 11">
            <a:extLst>
              <a:ext uri="{FF2B5EF4-FFF2-40B4-BE49-F238E27FC236}">
                <a16:creationId xmlns:a16="http://schemas.microsoft.com/office/drawing/2014/main" id="{DFD1EC15-7B4C-F6F7-3794-5B7C81A9345B}"/>
              </a:ext>
            </a:extLst>
          </p:cNvPr>
          <p:cNvPicPr>
            <a:picLocks noChangeAspect="1"/>
          </p:cNvPicPr>
          <p:nvPr/>
        </p:nvPicPr>
        <p:blipFill rotWithShape="1">
          <a:blip r:embed="rId3"/>
          <a:srcRect t="400"/>
          <a:stretch/>
        </p:blipFill>
        <p:spPr>
          <a:xfrm>
            <a:off x="5835305" y="1729248"/>
            <a:ext cx="3136613" cy="3439442"/>
          </a:xfrm>
          <a:prstGeom prst="rect">
            <a:avLst/>
          </a:prstGeom>
        </p:spPr>
      </p:pic>
      <p:sp>
        <p:nvSpPr>
          <p:cNvPr id="13" name="TextBox 12">
            <a:extLst>
              <a:ext uri="{FF2B5EF4-FFF2-40B4-BE49-F238E27FC236}">
                <a16:creationId xmlns:a16="http://schemas.microsoft.com/office/drawing/2014/main" id="{E1A1993F-51D2-4822-34DE-1E55098C1CC4}"/>
              </a:ext>
            </a:extLst>
          </p:cNvPr>
          <p:cNvSpPr txBox="1"/>
          <p:nvPr/>
        </p:nvSpPr>
        <p:spPr>
          <a:xfrm>
            <a:off x="5033635" y="5257140"/>
            <a:ext cx="4739951" cy="340478"/>
          </a:xfrm>
          <a:prstGeom prst="rect">
            <a:avLst/>
          </a:prstGeom>
          <a:noFill/>
        </p:spPr>
        <p:txBody>
          <a:bodyPr wrap="square">
            <a:spAutoFit/>
          </a:bodyPr>
          <a:lstStyle/>
          <a:p>
            <a:pPr algn="ctr">
              <a:lnSpc>
                <a:spcPct val="114000"/>
              </a:lnSpc>
              <a:spcAft>
                <a:spcPts val="1200"/>
              </a:spcAft>
            </a:pPr>
            <a:r>
              <a:rPr lang="en-US" sz="1500" i="1">
                <a:latin typeface="Calibri" panose="020F0502020204030204" pitchFamily="34" charset="0"/>
                <a:cs typeface="Calibri" panose="020F0502020204030204" pitchFamily="34" charset="0"/>
              </a:rPr>
              <a:t>Hình 1. Ứng dụng của thiết bị đo gió</a:t>
            </a:r>
          </a:p>
        </p:txBody>
      </p:sp>
      <p:sp>
        <p:nvSpPr>
          <p:cNvPr id="9" name="Title 2">
            <a:extLst>
              <a:ext uri="{FF2B5EF4-FFF2-40B4-BE49-F238E27FC236}">
                <a16:creationId xmlns:a16="http://schemas.microsoft.com/office/drawing/2014/main" id="{DE8CBC6F-536E-6917-637B-7220A15C4779}"/>
              </a:ext>
            </a:extLst>
          </p:cNvPr>
          <p:cNvSpPr>
            <a:spLocks noGrp="1"/>
          </p:cNvSpPr>
          <p:nvPr>
            <p:ph type="title"/>
          </p:nvPr>
        </p:nvSpPr>
        <p:spPr>
          <a:xfrm>
            <a:off x="113774" y="125268"/>
            <a:ext cx="8673846" cy="451739"/>
          </a:xfrm>
        </p:spPr>
        <p:txBody>
          <a:bodyPr/>
          <a:lstStyle/>
          <a:p>
            <a:r>
              <a:rPr lang="en-US">
                <a:latin typeface="+mn-lt"/>
              </a:rPr>
              <a:t>1. TỔNG QUAN ĐỀ TÀI</a:t>
            </a:r>
            <a:endParaRPr lang="en-US">
              <a:latin typeface="Roboto" panose="02000000000000000000" pitchFamily="2" charset="0"/>
              <a:ea typeface="Roboto" panose="02000000000000000000" pitchFamily="2" charset="0"/>
              <a:cs typeface="Roboto" panose="02000000000000000000" pitchFamily="2" charset="0"/>
            </a:endParaRPr>
          </a:p>
        </p:txBody>
      </p:sp>
      <p:sp>
        <p:nvSpPr>
          <p:cNvPr id="14" name="Content Placeholder 3">
            <a:extLst>
              <a:ext uri="{FF2B5EF4-FFF2-40B4-BE49-F238E27FC236}">
                <a16:creationId xmlns:a16="http://schemas.microsoft.com/office/drawing/2014/main" id="{B8F28AC0-9CC5-2E68-D607-55922C5FB6F3}"/>
              </a:ext>
            </a:extLst>
          </p:cNvPr>
          <p:cNvSpPr txBox="1">
            <a:spLocks/>
          </p:cNvSpPr>
          <p:nvPr/>
        </p:nvSpPr>
        <p:spPr>
          <a:xfrm>
            <a:off x="132436" y="878572"/>
            <a:ext cx="8479715" cy="53968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vi-VN" sz="2000" b="1">
                <a:solidFill>
                  <a:srgbClr val="0D0D0D"/>
                </a:solidFill>
                <a:latin typeface="Calibri" panose="020F0502020204030204" pitchFamily="34" charset="0"/>
                <a:cs typeface="Calibri" panose="020F0502020204030204" pitchFamily="34" charset="0"/>
              </a:rPr>
              <a:t>1.</a:t>
            </a:r>
            <a:r>
              <a:rPr lang="en-US" sz="2000" b="1">
                <a:solidFill>
                  <a:srgbClr val="0D0D0D"/>
                </a:solidFill>
                <a:latin typeface="Calibri" panose="020F0502020204030204" pitchFamily="34" charset="0"/>
                <a:cs typeface="Calibri" panose="020F0502020204030204" pitchFamily="34" charset="0"/>
              </a:rPr>
              <a:t>1 Tiềm năng của thiết bị đo gió</a:t>
            </a:r>
            <a:endParaRPr lang="vi-VN" sz="2000" b="1">
              <a:solidFill>
                <a:srgbClr val="0D0D0D"/>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0433218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4</a:t>
            </a:fld>
            <a:endParaRPr lang="en-US"/>
          </a:p>
        </p:txBody>
      </p:sp>
      <p:sp>
        <p:nvSpPr>
          <p:cNvPr id="5" name="Title 2">
            <a:extLst>
              <a:ext uri="{FF2B5EF4-FFF2-40B4-BE49-F238E27FC236}">
                <a16:creationId xmlns:a16="http://schemas.microsoft.com/office/drawing/2014/main" id="{BDE18CEB-5E77-75B0-8F94-4416E573A2FA}"/>
              </a:ext>
            </a:extLst>
          </p:cNvPr>
          <p:cNvSpPr>
            <a:spLocks noGrp="1"/>
          </p:cNvSpPr>
          <p:nvPr>
            <p:ph type="title"/>
          </p:nvPr>
        </p:nvSpPr>
        <p:spPr>
          <a:xfrm>
            <a:off x="113774" y="125268"/>
            <a:ext cx="8673846" cy="451739"/>
          </a:xfrm>
        </p:spPr>
        <p:txBody>
          <a:bodyPr/>
          <a:lstStyle/>
          <a:p>
            <a:r>
              <a:rPr lang="en-US">
                <a:latin typeface="+mn-lt"/>
              </a:rPr>
              <a:t>1. TỔNG QUAN ĐỀ TÀI</a:t>
            </a:r>
            <a:endParaRPr lang="en-US">
              <a:latin typeface="Roboto" panose="02000000000000000000" pitchFamily="2" charset="0"/>
              <a:ea typeface="Roboto" panose="02000000000000000000" pitchFamily="2" charset="0"/>
              <a:cs typeface="Roboto" panose="02000000000000000000" pitchFamily="2" charset="0"/>
            </a:endParaRPr>
          </a:p>
        </p:txBody>
      </p:sp>
      <p:sp>
        <p:nvSpPr>
          <p:cNvPr id="6" name="Content Placeholder 3">
            <a:extLst>
              <a:ext uri="{FF2B5EF4-FFF2-40B4-BE49-F238E27FC236}">
                <a16:creationId xmlns:a16="http://schemas.microsoft.com/office/drawing/2014/main" id="{7A0A3DF5-FB8B-A646-3305-5A5CCAF43D91}"/>
              </a:ext>
            </a:extLst>
          </p:cNvPr>
          <p:cNvSpPr txBox="1">
            <a:spLocks/>
          </p:cNvSpPr>
          <p:nvPr/>
        </p:nvSpPr>
        <p:spPr>
          <a:xfrm>
            <a:off x="132436" y="878572"/>
            <a:ext cx="8479715" cy="53968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vi-VN" sz="2000" b="1">
                <a:solidFill>
                  <a:srgbClr val="0D0D0D"/>
                </a:solidFill>
                <a:latin typeface="Calibri" panose="020F0502020204030204" pitchFamily="34" charset="0"/>
                <a:cs typeface="Calibri" panose="020F0502020204030204" pitchFamily="34" charset="0"/>
              </a:rPr>
              <a:t>1.</a:t>
            </a:r>
            <a:r>
              <a:rPr lang="en-US" sz="2000" b="1">
                <a:solidFill>
                  <a:srgbClr val="0D0D0D"/>
                </a:solidFill>
                <a:latin typeface="Calibri" panose="020F0502020204030204" pitchFamily="34" charset="0"/>
                <a:cs typeface="Calibri" panose="020F0502020204030204" pitchFamily="34" charset="0"/>
              </a:rPr>
              <a:t>2 Một số thiết bị đo gió phổ biến</a:t>
            </a:r>
            <a:endParaRPr lang="vi-VN" sz="2000" b="1">
              <a:solidFill>
                <a:srgbClr val="0D0D0D"/>
              </a:solidFill>
              <a:latin typeface="Calibri" panose="020F0502020204030204" pitchFamily="34" charset="0"/>
              <a:cs typeface="Calibri" panose="020F0502020204030204" pitchFamily="34" charset="0"/>
            </a:endParaRPr>
          </a:p>
        </p:txBody>
      </p:sp>
      <p:pic>
        <p:nvPicPr>
          <p:cNvPr id="7" name="Picture 6" descr="Máy Đo Tốc Độ Gió Extech AN10">
            <a:extLst>
              <a:ext uri="{FF2B5EF4-FFF2-40B4-BE49-F238E27FC236}">
                <a16:creationId xmlns:a16="http://schemas.microsoft.com/office/drawing/2014/main" id="{233137A6-7E41-B955-01DA-60622CBEF56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30737" t="20726" r="30349" b="19633"/>
          <a:stretch/>
        </p:blipFill>
        <p:spPr bwMode="auto">
          <a:xfrm>
            <a:off x="1267393" y="1296793"/>
            <a:ext cx="1245817" cy="1909270"/>
          </a:xfrm>
          <a:prstGeom prst="rect">
            <a:avLst/>
          </a:prstGeom>
          <a:noFill/>
          <a:ln>
            <a:noFill/>
          </a:ln>
          <a:extLst>
            <a:ext uri="{53640926-AAD7-44D8-BBD7-CCE9431645EC}">
              <a14:shadowObscured xmlns:a14="http://schemas.microsoft.com/office/drawing/2010/main"/>
            </a:ext>
          </a:extLst>
        </p:spPr>
      </p:pic>
      <p:pic>
        <p:nvPicPr>
          <p:cNvPr id="10" name="Picture 9">
            <a:extLst>
              <a:ext uri="{FF2B5EF4-FFF2-40B4-BE49-F238E27FC236}">
                <a16:creationId xmlns:a16="http://schemas.microsoft.com/office/drawing/2014/main" id="{43CD9003-21F0-922C-63E2-8501B1EA0A7F}"/>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791969" y="1296793"/>
            <a:ext cx="2777341" cy="1909270"/>
          </a:xfrm>
          <a:prstGeom prst="rect">
            <a:avLst/>
          </a:prstGeom>
          <a:noFill/>
          <a:ln>
            <a:noFill/>
          </a:ln>
        </p:spPr>
      </p:pic>
      <p:sp>
        <p:nvSpPr>
          <p:cNvPr id="11" name="TextBox 10">
            <a:extLst>
              <a:ext uri="{FF2B5EF4-FFF2-40B4-BE49-F238E27FC236}">
                <a16:creationId xmlns:a16="http://schemas.microsoft.com/office/drawing/2014/main" id="{53CFF487-BCAB-A5BC-E9DA-4440EE921B59}"/>
              </a:ext>
            </a:extLst>
          </p:cNvPr>
          <p:cNvSpPr txBox="1"/>
          <p:nvPr/>
        </p:nvSpPr>
        <p:spPr>
          <a:xfrm>
            <a:off x="4810663" y="3213842"/>
            <a:ext cx="4739951" cy="340478"/>
          </a:xfrm>
          <a:prstGeom prst="rect">
            <a:avLst/>
          </a:prstGeom>
          <a:noFill/>
        </p:spPr>
        <p:txBody>
          <a:bodyPr wrap="square">
            <a:spAutoFit/>
          </a:bodyPr>
          <a:lstStyle/>
          <a:p>
            <a:pPr algn="ctr">
              <a:lnSpc>
                <a:spcPct val="114000"/>
              </a:lnSpc>
              <a:spcAft>
                <a:spcPts val="1200"/>
              </a:spcAft>
            </a:pPr>
            <a:r>
              <a:rPr lang="en-US" sz="1500" i="1">
                <a:latin typeface="Calibri" panose="020F0502020204030204" pitchFamily="34" charset="0"/>
                <a:cs typeface="Calibri" panose="020F0502020204030204" pitchFamily="34" charset="0"/>
              </a:rPr>
              <a:t>Hình 3. Máy đo gió AM-1236C</a:t>
            </a:r>
          </a:p>
        </p:txBody>
      </p:sp>
      <p:pic>
        <p:nvPicPr>
          <p:cNvPr id="15" name="Picture 14">
            <a:extLst>
              <a:ext uri="{FF2B5EF4-FFF2-40B4-BE49-F238E27FC236}">
                <a16:creationId xmlns:a16="http://schemas.microsoft.com/office/drawing/2014/main" id="{838103F2-0A35-D10C-91F5-439E9835F1A0}"/>
              </a:ext>
            </a:extLst>
          </p:cNvPr>
          <p:cNvPicPr>
            <a:picLocks noChangeAspect="1"/>
          </p:cNvPicPr>
          <p:nvPr/>
        </p:nvPicPr>
        <p:blipFill>
          <a:blip r:embed="rId5"/>
          <a:stretch>
            <a:fillRect/>
          </a:stretch>
        </p:blipFill>
        <p:spPr>
          <a:xfrm>
            <a:off x="3264686" y="3686658"/>
            <a:ext cx="2383170" cy="2361423"/>
          </a:xfrm>
          <a:prstGeom prst="rect">
            <a:avLst/>
          </a:prstGeom>
        </p:spPr>
      </p:pic>
      <p:sp>
        <p:nvSpPr>
          <p:cNvPr id="16" name="TextBox 15">
            <a:extLst>
              <a:ext uri="{FF2B5EF4-FFF2-40B4-BE49-F238E27FC236}">
                <a16:creationId xmlns:a16="http://schemas.microsoft.com/office/drawing/2014/main" id="{29A11FF5-4C0A-3E0B-4D47-2D6701F20E08}"/>
              </a:ext>
            </a:extLst>
          </p:cNvPr>
          <p:cNvSpPr txBox="1"/>
          <p:nvPr/>
        </p:nvSpPr>
        <p:spPr>
          <a:xfrm>
            <a:off x="-479675" y="3165152"/>
            <a:ext cx="4739951" cy="340478"/>
          </a:xfrm>
          <a:prstGeom prst="rect">
            <a:avLst/>
          </a:prstGeom>
          <a:noFill/>
        </p:spPr>
        <p:txBody>
          <a:bodyPr wrap="square">
            <a:spAutoFit/>
          </a:bodyPr>
          <a:lstStyle/>
          <a:p>
            <a:pPr algn="ctr">
              <a:lnSpc>
                <a:spcPct val="114000"/>
              </a:lnSpc>
              <a:spcAft>
                <a:spcPts val="1200"/>
              </a:spcAft>
            </a:pPr>
            <a:r>
              <a:rPr lang="en-US" sz="1500" i="1">
                <a:latin typeface="Calibri" panose="020F0502020204030204" pitchFamily="34" charset="0"/>
                <a:cs typeface="Calibri" panose="020F0502020204030204" pitchFamily="34" charset="0"/>
              </a:rPr>
              <a:t>Hình 2. Máy đo tốc độ gió Extech AN10</a:t>
            </a:r>
          </a:p>
        </p:txBody>
      </p:sp>
      <p:sp>
        <p:nvSpPr>
          <p:cNvPr id="17" name="TextBox 16">
            <a:extLst>
              <a:ext uri="{FF2B5EF4-FFF2-40B4-BE49-F238E27FC236}">
                <a16:creationId xmlns:a16="http://schemas.microsoft.com/office/drawing/2014/main" id="{88618C37-98FE-809C-D355-F8E1A643F2A4}"/>
              </a:ext>
            </a:extLst>
          </p:cNvPr>
          <p:cNvSpPr txBox="1"/>
          <p:nvPr/>
        </p:nvSpPr>
        <p:spPr>
          <a:xfrm>
            <a:off x="2086296" y="6096771"/>
            <a:ext cx="4739951" cy="340478"/>
          </a:xfrm>
          <a:prstGeom prst="rect">
            <a:avLst/>
          </a:prstGeom>
          <a:noFill/>
        </p:spPr>
        <p:txBody>
          <a:bodyPr wrap="square">
            <a:spAutoFit/>
          </a:bodyPr>
          <a:lstStyle/>
          <a:p>
            <a:pPr algn="ctr">
              <a:lnSpc>
                <a:spcPct val="114000"/>
              </a:lnSpc>
              <a:spcAft>
                <a:spcPts val="1200"/>
              </a:spcAft>
            </a:pPr>
            <a:r>
              <a:rPr lang="en-US" sz="1500" i="1">
                <a:latin typeface="Calibri" panose="020F0502020204030204" pitchFamily="34" charset="0"/>
                <a:cs typeface="Calibri" panose="020F0502020204030204" pitchFamily="34" charset="0"/>
              </a:rPr>
              <a:t>Hình 4. Thiết bị đo tốc độ gió WS1 Pro Wind</a:t>
            </a:r>
          </a:p>
        </p:txBody>
      </p:sp>
    </p:spTree>
    <p:extLst>
      <p:ext uri="{BB962C8B-B14F-4D97-AF65-F5344CB8AC3E}">
        <p14:creationId xmlns:p14="http://schemas.microsoft.com/office/powerpoint/2010/main" val="12591720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5</a:t>
            </a:fld>
            <a:endParaRPr lang="en-US"/>
          </a:p>
        </p:txBody>
      </p:sp>
      <p:sp>
        <p:nvSpPr>
          <p:cNvPr id="9" name="Content Placeholder 3">
            <a:extLst>
              <a:ext uri="{FF2B5EF4-FFF2-40B4-BE49-F238E27FC236}">
                <a16:creationId xmlns:a16="http://schemas.microsoft.com/office/drawing/2014/main" id="{30A1CB38-8663-1783-1427-D637C89EE821}"/>
              </a:ext>
            </a:extLst>
          </p:cNvPr>
          <p:cNvSpPr txBox="1">
            <a:spLocks/>
          </p:cNvSpPr>
          <p:nvPr/>
        </p:nvSpPr>
        <p:spPr>
          <a:xfrm>
            <a:off x="132436" y="878572"/>
            <a:ext cx="8479715" cy="53968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vi-VN" sz="2000" b="1">
                <a:solidFill>
                  <a:srgbClr val="0D0D0D"/>
                </a:solidFill>
                <a:latin typeface="Calibri" panose="020F0502020204030204" pitchFamily="34" charset="0"/>
                <a:cs typeface="Calibri" panose="020F0502020204030204" pitchFamily="34" charset="0"/>
              </a:rPr>
              <a:t>1</a:t>
            </a:r>
            <a:r>
              <a:rPr lang="en-US" sz="2000" b="1">
                <a:solidFill>
                  <a:srgbClr val="0D0D0D"/>
                </a:solidFill>
                <a:latin typeface="Calibri" panose="020F0502020204030204" pitchFamily="34" charset="0"/>
                <a:cs typeface="Calibri" panose="020F0502020204030204" pitchFamily="34" charset="0"/>
              </a:rPr>
              <a:t>.3 Mục tiêu đề tài</a:t>
            </a:r>
            <a:endParaRPr lang="vi-VN" sz="2000" b="1">
              <a:solidFill>
                <a:srgbClr val="0D0D0D"/>
              </a:solidFill>
              <a:latin typeface="Calibri" panose="020F0502020204030204" pitchFamily="34" charset="0"/>
              <a:cs typeface="Calibri" panose="020F0502020204030204" pitchFamily="34" charset="0"/>
            </a:endParaRPr>
          </a:p>
        </p:txBody>
      </p:sp>
      <p:sp>
        <p:nvSpPr>
          <p:cNvPr id="12" name="TextBox 11">
            <a:extLst>
              <a:ext uri="{FF2B5EF4-FFF2-40B4-BE49-F238E27FC236}">
                <a16:creationId xmlns:a16="http://schemas.microsoft.com/office/drawing/2014/main" id="{B904BFC7-EE1D-337E-E93D-834CAC9FF2DA}"/>
              </a:ext>
            </a:extLst>
          </p:cNvPr>
          <p:cNvSpPr txBox="1"/>
          <p:nvPr/>
        </p:nvSpPr>
        <p:spPr>
          <a:xfrm>
            <a:off x="225746" y="1299479"/>
            <a:ext cx="8479715" cy="5053691"/>
          </a:xfrm>
          <a:prstGeom prst="rect">
            <a:avLst/>
          </a:prstGeom>
          <a:noFill/>
        </p:spPr>
        <p:txBody>
          <a:bodyPr wrap="square">
            <a:spAutoFit/>
          </a:bodyPr>
          <a:lstStyle/>
          <a:p>
            <a:pPr marL="342900" indent="-342900" algn="just">
              <a:lnSpc>
                <a:spcPct val="120000"/>
              </a:lnSpc>
              <a:spcAft>
                <a:spcPts val="1200"/>
              </a:spcAft>
              <a:buFont typeface="Calibri" panose="020F0502020204030204" pitchFamily="34" charset="0"/>
              <a:buChar char="−"/>
            </a:pPr>
            <a:r>
              <a:rPr lang="vi-VN" sz="2000">
                <a:latin typeface="Calibri" panose="020F0502020204030204" pitchFamily="34" charset="0"/>
                <a:cs typeface="Calibri" panose="020F0502020204030204" pitchFamily="34" charset="0"/>
              </a:rPr>
              <a:t>Đối tượng: </a:t>
            </a:r>
            <a:r>
              <a:rPr lang="en-US" sz="2000">
                <a:latin typeface="Calibri" panose="020F0502020204030204" pitchFamily="34" charset="0"/>
                <a:cs typeface="Calibri" panose="020F0502020204030204" pitchFamily="34" charset="0"/>
              </a:rPr>
              <a:t>hệ thống quản lý dữ liệu gió.</a:t>
            </a:r>
            <a:endParaRPr lang="vi-VN" sz="2000">
              <a:latin typeface="Calibri" panose="020F0502020204030204" pitchFamily="34" charset="0"/>
              <a:cs typeface="Calibri" panose="020F0502020204030204" pitchFamily="34" charset="0"/>
            </a:endParaRPr>
          </a:p>
          <a:p>
            <a:pPr marL="342900" indent="-342900" algn="just">
              <a:lnSpc>
                <a:spcPct val="120000"/>
              </a:lnSpc>
              <a:spcAft>
                <a:spcPts val="1200"/>
              </a:spcAft>
              <a:buFont typeface="Calibri" panose="020F0502020204030204" pitchFamily="34" charset="0"/>
              <a:buChar char="−"/>
            </a:pPr>
            <a:r>
              <a:rPr lang="vi-VN" sz="2000">
                <a:latin typeface="Calibri" panose="020F0502020204030204" pitchFamily="34" charset="0"/>
                <a:cs typeface="Calibri" panose="020F0502020204030204" pitchFamily="34" charset="0"/>
              </a:rPr>
              <a:t>Phạm vi ứng dụng:</a:t>
            </a:r>
            <a:r>
              <a:rPr lang="en-US" sz="2000">
                <a:latin typeface="Calibri" panose="020F0502020204030204" pitchFamily="34" charset="0"/>
                <a:cs typeface="Calibri" panose="020F0502020204030204" pitchFamily="34" charset="0"/>
              </a:rPr>
              <a:t> sử dụng tại</a:t>
            </a:r>
            <a:r>
              <a:rPr lang="vi-VN" sz="2000">
                <a:latin typeface="Calibri" panose="020F0502020204030204" pitchFamily="34" charset="0"/>
                <a:cs typeface="Calibri" panose="020F0502020204030204" pitchFamily="34" charset="0"/>
              </a:rPr>
              <a:t> trạm quan trắc khí tượng bề mặ</a:t>
            </a:r>
            <a:r>
              <a:rPr lang="en-US" sz="2000">
                <a:latin typeface="Calibri" panose="020F0502020204030204" pitchFamily="34" charset="0"/>
                <a:cs typeface="Calibri" panose="020F0502020204030204" pitchFamily="34" charset="0"/>
              </a:rPr>
              <a:t>t, các vị trí đại diện cho khu vực quan trắc.</a:t>
            </a:r>
            <a:endParaRPr lang="vi-VN" sz="2000">
              <a:latin typeface="Calibri" panose="020F0502020204030204" pitchFamily="34" charset="0"/>
              <a:cs typeface="Calibri" panose="020F0502020204030204" pitchFamily="34" charset="0"/>
            </a:endParaRPr>
          </a:p>
          <a:p>
            <a:pPr marL="342900" indent="-342900" algn="just">
              <a:lnSpc>
                <a:spcPct val="120000"/>
              </a:lnSpc>
              <a:spcAft>
                <a:spcPts val="1200"/>
              </a:spcAft>
              <a:buFont typeface="Calibri" panose="020F0502020204030204" pitchFamily="34" charset="0"/>
              <a:buChar char="−"/>
            </a:pPr>
            <a:r>
              <a:rPr lang="en-US" sz="2000">
                <a:latin typeface="Calibri" panose="020F0502020204030204" pitchFamily="34" charset="0"/>
                <a:cs typeface="Calibri" panose="020F0502020204030204" pitchFamily="34" charset="0"/>
              </a:rPr>
              <a:t>Mục tiêu cụ thể</a:t>
            </a:r>
            <a:r>
              <a:rPr lang="vi-VN" sz="2000">
                <a:latin typeface="Calibri" panose="020F0502020204030204" pitchFamily="34" charset="0"/>
                <a:cs typeface="Calibri" panose="020F0502020204030204" pitchFamily="34" charset="0"/>
              </a:rPr>
              <a:t>:</a:t>
            </a:r>
          </a:p>
          <a:p>
            <a:pPr marL="800100" lvl="1" indent="-342900" algn="just">
              <a:lnSpc>
                <a:spcPct val="120000"/>
              </a:lnSpc>
              <a:spcAft>
                <a:spcPts val="1200"/>
              </a:spcAft>
              <a:buFont typeface="Calibri" panose="020F0502020204030204" pitchFamily="34" charset="0"/>
              <a:buChar char="•"/>
            </a:pPr>
            <a:r>
              <a:rPr lang="vi-VN" sz="2000">
                <a:latin typeface="Calibri" panose="020F0502020204030204" pitchFamily="34" charset="0"/>
                <a:cs typeface="Calibri" panose="020F0502020204030204" pitchFamily="34" charset="0"/>
              </a:rPr>
              <a:t>Thiết kế thiết bị đo gió, truyền dữ liệu </a:t>
            </a:r>
            <a:r>
              <a:rPr lang="en-US" sz="2000">
                <a:latin typeface="Calibri" panose="020F0502020204030204" pitchFamily="34" charset="0"/>
                <a:cs typeface="Calibri" panose="020F0502020204030204" pitchFamily="34" charset="0"/>
              </a:rPr>
              <a:t>đến thiết bị thu thập dữ liệu, có sử dụng pin.</a:t>
            </a:r>
            <a:endParaRPr lang="vi-VN" sz="2000">
              <a:latin typeface="Calibri" panose="020F0502020204030204" pitchFamily="34" charset="0"/>
              <a:cs typeface="Calibri" panose="020F0502020204030204" pitchFamily="34" charset="0"/>
            </a:endParaRPr>
          </a:p>
          <a:p>
            <a:pPr marL="800100" lvl="1" indent="-342900" algn="just">
              <a:lnSpc>
                <a:spcPct val="120000"/>
              </a:lnSpc>
              <a:spcAft>
                <a:spcPts val="1200"/>
              </a:spcAft>
              <a:buFont typeface="Calibri" panose="020F0502020204030204" pitchFamily="34" charset="0"/>
              <a:buChar char="•"/>
            </a:pPr>
            <a:r>
              <a:rPr lang="vi-VN" sz="2000">
                <a:latin typeface="Calibri" panose="020F0502020204030204" pitchFamily="34" charset="0"/>
                <a:cs typeface="Calibri" panose="020F0502020204030204" pitchFamily="34" charset="0"/>
              </a:rPr>
              <a:t>Xây dựng </a:t>
            </a:r>
            <a:r>
              <a:rPr lang="en-US" sz="2000">
                <a:latin typeface="Calibri" panose="020F0502020204030204" pitchFamily="34" charset="0"/>
                <a:cs typeface="Calibri" panose="020F0502020204030204" pitchFamily="34" charset="0"/>
              </a:rPr>
              <a:t>hệ thống mạng cảm biến quản lý nhiều thiết bị đo gió</a:t>
            </a:r>
            <a:r>
              <a:rPr lang="vi-VN" sz="2000">
                <a:latin typeface="Calibri" panose="020F0502020204030204" pitchFamily="34" charset="0"/>
                <a:cs typeface="Calibri" panose="020F0502020204030204" pitchFamily="34" charset="0"/>
              </a:rPr>
              <a:t>.</a:t>
            </a:r>
          </a:p>
          <a:p>
            <a:pPr marL="800100" lvl="1" indent="-342900" algn="just">
              <a:lnSpc>
                <a:spcPct val="120000"/>
              </a:lnSpc>
              <a:spcAft>
                <a:spcPts val="1200"/>
              </a:spcAft>
              <a:buFont typeface="Calibri" panose="020F0502020204030204" pitchFamily="34" charset="0"/>
              <a:buChar char="•"/>
            </a:pPr>
            <a:r>
              <a:rPr lang="vi-VN" sz="2000">
                <a:latin typeface="Calibri" panose="020F0502020204030204" pitchFamily="34" charset="0"/>
                <a:cs typeface="Calibri" panose="020F0502020204030204" pitchFamily="34" charset="0"/>
              </a:rPr>
              <a:t>Thiết kế thiết bị thu thập dữ liệu</a:t>
            </a:r>
            <a:r>
              <a:rPr lang="en-US" sz="2000">
                <a:latin typeface="Calibri" panose="020F0502020204030204" pitchFamily="34" charset="0"/>
                <a:cs typeface="Calibri" panose="020F0502020204030204" pitchFamily="34" charset="0"/>
              </a:rPr>
              <a:t> để</a:t>
            </a:r>
            <a:r>
              <a:rPr lang="vi-VN" sz="2000">
                <a:latin typeface="Calibri" panose="020F0502020204030204" pitchFamily="34" charset="0"/>
                <a:cs typeface="Calibri" panose="020F0502020204030204" pitchFamily="34" charset="0"/>
              </a:rPr>
              <a:t> </a:t>
            </a:r>
            <a:r>
              <a:rPr lang="en-US" sz="2000">
                <a:latin typeface="Calibri" panose="020F0502020204030204" pitchFamily="34" charset="0"/>
                <a:cs typeface="Calibri" panose="020F0502020204030204" pitchFamily="34" charset="0"/>
              </a:rPr>
              <a:t>nhận dữ liệu</a:t>
            </a:r>
            <a:r>
              <a:rPr lang="vi-VN" sz="2000">
                <a:latin typeface="Calibri" panose="020F0502020204030204" pitchFamily="34" charset="0"/>
                <a:cs typeface="Calibri" panose="020F0502020204030204" pitchFamily="34" charset="0"/>
              </a:rPr>
              <a:t> </a:t>
            </a:r>
            <a:r>
              <a:rPr lang="en-US" sz="2000">
                <a:latin typeface="Calibri" panose="020F0502020204030204" pitchFamily="34" charset="0"/>
                <a:cs typeface="Calibri" panose="020F0502020204030204" pitchFamily="34" charset="0"/>
              </a:rPr>
              <a:t>từ các</a:t>
            </a:r>
            <a:r>
              <a:rPr lang="vi-VN" sz="2000">
                <a:latin typeface="Calibri" panose="020F0502020204030204" pitchFamily="34" charset="0"/>
                <a:cs typeface="Calibri" panose="020F0502020204030204" pitchFamily="34" charset="0"/>
              </a:rPr>
              <a:t> thiết bị đo gió</a:t>
            </a:r>
            <a:r>
              <a:rPr lang="en-US" sz="2000">
                <a:latin typeface="Calibri" panose="020F0502020204030204" pitchFamily="34" charset="0"/>
                <a:cs typeface="Calibri" panose="020F0502020204030204" pitchFamily="34" charset="0"/>
              </a:rPr>
              <a:t>, hiển thị dữ liệu với màn hình.</a:t>
            </a:r>
            <a:endParaRPr lang="vi-VN" sz="2000">
              <a:latin typeface="Calibri" panose="020F0502020204030204" pitchFamily="34" charset="0"/>
              <a:cs typeface="Calibri" panose="020F0502020204030204" pitchFamily="34" charset="0"/>
            </a:endParaRPr>
          </a:p>
          <a:p>
            <a:pPr marL="800100" lvl="1" indent="-342900" algn="just">
              <a:lnSpc>
                <a:spcPct val="120000"/>
              </a:lnSpc>
              <a:spcAft>
                <a:spcPts val="1200"/>
              </a:spcAft>
              <a:buFont typeface="Calibri" panose="020F0502020204030204" pitchFamily="34" charset="0"/>
              <a:buChar char="•"/>
            </a:pPr>
            <a:r>
              <a:rPr lang="en-US" sz="2000">
                <a:latin typeface="Calibri" panose="020F0502020204030204" pitchFamily="34" charset="0"/>
                <a:cs typeface="Calibri" panose="020F0502020204030204" pitchFamily="34" charset="0"/>
              </a:rPr>
              <a:t>Hiển thị dữ liệu tại máy chủ để</a:t>
            </a:r>
            <a:r>
              <a:rPr lang="vi-VN" sz="2000">
                <a:latin typeface="Calibri" panose="020F0502020204030204" pitchFamily="34" charset="0"/>
                <a:cs typeface="Calibri" panose="020F0502020204030204" pitchFamily="34" charset="0"/>
              </a:rPr>
              <a:t> quản l</a:t>
            </a:r>
            <a:r>
              <a:rPr lang="en-US" sz="2000">
                <a:latin typeface="Calibri" panose="020F0502020204030204" pitchFamily="34" charset="0"/>
                <a:cs typeface="Calibri" panose="020F0502020204030204" pitchFamily="34" charset="0"/>
              </a:rPr>
              <a:t>ý</a:t>
            </a:r>
            <a:r>
              <a:rPr lang="vi-VN" sz="2000">
                <a:latin typeface="Calibri" panose="020F0502020204030204" pitchFamily="34" charset="0"/>
                <a:cs typeface="Calibri" panose="020F0502020204030204" pitchFamily="34" charset="0"/>
              </a:rPr>
              <a:t> dữ liệu </a:t>
            </a:r>
            <a:r>
              <a:rPr lang="en-US" sz="2000">
                <a:latin typeface="Calibri" panose="020F0502020204030204" pitchFamily="34" charset="0"/>
                <a:cs typeface="Calibri" panose="020F0502020204030204" pitchFamily="34" charset="0"/>
              </a:rPr>
              <a:t>đo từ</a:t>
            </a:r>
            <a:r>
              <a:rPr lang="vi-VN" sz="2000">
                <a:latin typeface="Calibri" panose="020F0502020204030204" pitchFamily="34" charset="0"/>
                <a:cs typeface="Calibri" panose="020F0502020204030204" pitchFamily="34" charset="0"/>
              </a:rPr>
              <a:t> các thiết bị, đảm bảo tính linh hoạt, dễ dàng sử dụng</a:t>
            </a:r>
            <a:r>
              <a:rPr lang="en-US" sz="2000">
                <a:latin typeface="Calibri" panose="020F0502020204030204" pitchFamily="34" charset="0"/>
                <a:cs typeface="Calibri" panose="020F0502020204030204" pitchFamily="34" charset="0"/>
              </a:rPr>
              <a:t>, có thể xuất file dạng excel</a:t>
            </a:r>
            <a:r>
              <a:rPr lang="vi-VN" sz="2000">
                <a:latin typeface="Calibri" panose="020F0502020204030204" pitchFamily="34" charset="0"/>
                <a:cs typeface="Calibri" panose="020F0502020204030204" pitchFamily="34" charset="0"/>
              </a:rPr>
              <a:t>.</a:t>
            </a:r>
          </a:p>
        </p:txBody>
      </p:sp>
      <p:sp>
        <p:nvSpPr>
          <p:cNvPr id="5" name="Title 2">
            <a:extLst>
              <a:ext uri="{FF2B5EF4-FFF2-40B4-BE49-F238E27FC236}">
                <a16:creationId xmlns:a16="http://schemas.microsoft.com/office/drawing/2014/main" id="{A8F23BBE-E2A8-3A4F-B33F-7584633F1F57}"/>
              </a:ext>
            </a:extLst>
          </p:cNvPr>
          <p:cNvSpPr>
            <a:spLocks noGrp="1"/>
          </p:cNvSpPr>
          <p:nvPr>
            <p:ph type="title"/>
          </p:nvPr>
        </p:nvSpPr>
        <p:spPr>
          <a:xfrm>
            <a:off x="113774" y="125268"/>
            <a:ext cx="8673846" cy="451739"/>
          </a:xfrm>
        </p:spPr>
        <p:txBody>
          <a:bodyPr/>
          <a:lstStyle/>
          <a:p>
            <a:r>
              <a:rPr lang="en-US">
                <a:latin typeface="+mn-lt"/>
              </a:rPr>
              <a:t>1. TỔNG QUAN ĐỀ TÀI</a:t>
            </a:r>
          </a:p>
        </p:txBody>
      </p:sp>
    </p:spTree>
    <p:extLst>
      <p:ext uri="{BB962C8B-B14F-4D97-AF65-F5344CB8AC3E}">
        <p14:creationId xmlns:p14="http://schemas.microsoft.com/office/powerpoint/2010/main" val="28062603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6</a:t>
            </a:fld>
            <a:endParaRPr lang="en-US"/>
          </a:p>
        </p:txBody>
      </p:sp>
      <p:sp>
        <p:nvSpPr>
          <p:cNvPr id="8" name="Title 2">
            <a:extLst>
              <a:ext uri="{FF2B5EF4-FFF2-40B4-BE49-F238E27FC236}">
                <a16:creationId xmlns:a16="http://schemas.microsoft.com/office/drawing/2014/main" id="{0C519D5F-0303-3AFE-1EF1-893E495911F7}"/>
              </a:ext>
            </a:extLst>
          </p:cNvPr>
          <p:cNvSpPr>
            <a:spLocks noGrp="1"/>
          </p:cNvSpPr>
          <p:nvPr>
            <p:ph type="title"/>
          </p:nvPr>
        </p:nvSpPr>
        <p:spPr>
          <a:xfrm>
            <a:off x="113774" y="125268"/>
            <a:ext cx="8673846" cy="451739"/>
          </a:xfrm>
        </p:spPr>
        <p:txBody>
          <a:bodyPr/>
          <a:lstStyle/>
          <a:p>
            <a:r>
              <a:rPr lang="en-US">
                <a:latin typeface="+mn-lt"/>
              </a:rPr>
              <a:t>2. THIẾT KẾ HỆ THỐNG</a:t>
            </a:r>
          </a:p>
        </p:txBody>
      </p:sp>
      <p:sp>
        <p:nvSpPr>
          <p:cNvPr id="9" name="Content Placeholder 3">
            <a:extLst>
              <a:ext uri="{FF2B5EF4-FFF2-40B4-BE49-F238E27FC236}">
                <a16:creationId xmlns:a16="http://schemas.microsoft.com/office/drawing/2014/main" id="{EFC42F5C-EB4A-981B-04D1-74674B5DDE79}"/>
              </a:ext>
            </a:extLst>
          </p:cNvPr>
          <p:cNvSpPr txBox="1">
            <a:spLocks/>
          </p:cNvSpPr>
          <p:nvPr/>
        </p:nvSpPr>
        <p:spPr>
          <a:xfrm>
            <a:off x="132436" y="850675"/>
            <a:ext cx="8479715" cy="53968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b="1">
                <a:solidFill>
                  <a:srgbClr val="0D0D0D"/>
                </a:solidFill>
                <a:latin typeface="Calibri" panose="020F0502020204030204" pitchFamily="34" charset="0"/>
                <a:cs typeface="Calibri" panose="020F0502020204030204" pitchFamily="34" charset="0"/>
              </a:rPr>
              <a:t>2.1 Cảm biến đo tốc độ và hướng gió</a:t>
            </a:r>
            <a:endParaRPr lang="vi-VN" sz="2000" b="1">
              <a:solidFill>
                <a:srgbClr val="0D0D0D"/>
              </a:solidFill>
              <a:latin typeface="Calibri" panose="020F0502020204030204" pitchFamily="34" charset="0"/>
              <a:cs typeface="Calibri" panose="020F0502020204030204" pitchFamily="34" charset="0"/>
            </a:endParaRPr>
          </a:p>
        </p:txBody>
      </p:sp>
      <p:sp>
        <p:nvSpPr>
          <p:cNvPr id="12" name="TextBox 11">
            <a:extLst>
              <a:ext uri="{FF2B5EF4-FFF2-40B4-BE49-F238E27FC236}">
                <a16:creationId xmlns:a16="http://schemas.microsoft.com/office/drawing/2014/main" id="{46B923F6-D94D-866A-4E56-D28E2E652AC1}"/>
              </a:ext>
            </a:extLst>
          </p:cNvPr>
          <p:cNvSpPr txBox="1"/>
          <p:nvPr/>
        </p:nvSpPr>
        <p:spPr>
          <a:xfrm>
            <a:off x="5065892" y="6050168"/>
            <a:ext cx="3664536" cy="340478"/>
          </a:xfrm>
          <a:prstGeom prst="rect">
            <a:avLst/>
          </a:prstGeom>
          <a:noFill/>
        </p:spPr>
        <p:txBody>
          <a:bodyPr wrap="square">
            <a:spAutoFit/>
          </a:bodyPr>
          <a:lstStyle/>
          <a:p>
            <a:pPr algn="ctr">
              <a:lnSpc>
                <a:spcPct val="114000"/>
              </a:lnSpc>
              <a:spcAft>
                <a:spcPts val="1200"/>
              </a:spcAft>
            </a:pPr>
            <a:r>
              <a:rPr lang="en-US" sz="1500" i="1">
                <a:latin typeface="Calibri" panose="020F0502020204030204" pitchFamily="34" charset="0"/>
                <a:cs typeface="Calibri" panose="020F0502020204030204" pitchFamily="34" charset="0"/>
              </a:rPr>
              <a:t>Hình 7. Cảm biến đo hướng gió</a:t>
            </a:r>
          </a:p>
        </p:txBody>
      </p:sp>
      <p:sp>
        <p:nvSpPr>
          <p:cNvPr id="15" name="TextBox 14">
            <a:extLst>
              <a:ext uri="{FF2B5EF4-FFF2-40B4-BE49-F238E27FC236}">
                <a16:creationId xmlns:a16="http://schemas.microsoft.com/office/drawing/2014/main" id="{CD75BD60-19FB-CE80-4A3C-661888AC305F}"/>
              </a:ext>
            </a:extLst>
          </p:cNvPr>
          <p:cNvSpPr txBox="1"/>
          <p:nvPr/>
        </p:nvSpPr>
        <p:spPr>
          <a:xfrm>
            <a:off x="94211" y="1239530"/>
            <a:ext cx="8955578" cy="2442207"/>
          </a:xfrm>
          <a:prstGeom prst="rect">
            <a:avLst/>
          </a:prstGeom>
          <a:noFill/>
        </p:spPr>
        <p:txBody>
          <a:bodyPr wrap="square">
            <a:spAutoFit/>
          </a:bodyPr>
          <a:lstStyle/>
          <a:p>
            <a:pPr>
              <a:lnSpc>
                <a:spcPct val="114000"/>
              </a:lnSpc>
              <a:spcAft>
                <a:spcPts val="1200"/>
              </a:spcAft>
            </a:pPr>
            <a:r>
              <a:rPr lang="en-US" sz="2000">
                <a:latin typeface="Calibri" panose="020F0502020204030204" pitchFamily="34" charset="0"/>
                <a:cs typeface="Calibri" panose="020F0502020204030204" pitchFamily="34" charset="0"/>
              </a:rPr>
              <a:t>Cảm biến gió dựa trên nguyên lý của cảm biến quang chữ U:</a:t>
            </a:r>
          </a:p>
          <a:p>
            <a:pPr marL="342900" indent="-342900">
              <a:lnSpc>
                <a:spcPct val="114000"/>
              </a:lnSpc>
              <a:spcAft>
                <a:spcPts val="1200"/>
              </a:spcAft>
              <a:buFont typeface="Calibri" panose="020F0502020204030204" pitchFamily="34" charset="0"/>
              <a:buChar char="•"/>
            </a:pPr>
            <a:r>
              <a:rPr lang="en-US" sz="2000">
                <a:latin typeface="Calibri" panose="020F0502020204030204" pitchFamily="34" charset="0"/>
                <a:cs typeface="Calibri" panose="020F0502020204030204" pitchFamily="34" charset="0"/>
              </a:rPr>
              <a:t>Đầu ra chuẩn RS485</a:t>
            </a:r>
          </a:p>
          <a:p>
            <a:pPr marL="342900" indent="-342900">
              <a:lnSpc>
                <a:spcPct val="114000"/>
              </a:lnSpc>
              <a:spcAft>
                <a:spcPts val="1200"/>
              </a:spcAft>
              <a:buFont typeface="Calibri" panose="020F0502020204030204" pitchFamily="34" charset="0"/>
              <a:buChar char="•"/>
            </a:pPr>
            <a:r>
              <a:rPr lang="vi-VN" sz="2000">
                <a:latin typeface="Calibri" panose="020F0502020204030204" pitchFamily="34" charset="0"/>
                <a:cs typeface="Calibri" panose="020F0502020204030204" pitchFamily="34" charset="0"/>
              </a:rPr>
              <a:t>Nguồn cấp: 10 </a:t>
            </a:r>
            <a:r>
              <a:rPr lang="vi-VN" sz="2000">
                <a:latin typeface="+mj-lt"/>
                <a:cs typeface="Calibri" panose="020F0502020204030204" pitchFamily="34" charset="0"/>
              </a:rPr>
              <a:t>~</a:t>
            </a:r>
            <a:r>
              <a:rPr lang="vi-VN" sz="2000">
                <a:latin typeface="Calibri" panose="020F0502020204030204" pitchFamily="34" charset="0"/>
                <a:cs typeface="Calibri" panose="020F0502020204030204" pitchFamily="34" charset="0"/>
              </a:rPr>
              <a:t> 30V</a:t>
            </a:r>
          </a:p>
          <a:p>
            <a:pPr marL="342900" indent="-342900">
              <a:lnSpc>
                <a:spcPct val="114000"/>
              </a:lnSpc>
              <a:spcAft>
                <a:spcPts val="1200"/>
              </a:spcAft>
              <a:buFont typeface="Calibri" panose="020F0502020204030204" pitchFamily="34" charset="0"/>
              <a:buChar char="•"/>
            </a:pPr>
            <a:r>
              <a:rPr lang="vi-VN" sz="2000">
                <a:latin typeface="Calibri" panose="020F0502020204030204" pitchFamily="34" charset="0"/>
                <a:cs typeface="Calibri" panose="020F0502020204030204" pitchFamily="34" charset="0"/>
              </a:rPr>
              <a:t>Tốc độ gió: dải đo 0 </a:t>
            </a:r>
            <a:r>
              <a:rPr lang="vi-VN" sz="2000">
                <a:latin typeface="+mj-lt"/>
                <a:cs typeface="Calibri" panose="020F0502020204030204" pitchFamily="34" charset="0"/>
              </a:rPr>
              <a:t>~</a:t>
            </a:r>
            <a:r>
              <a:rPr lang="vi-VN" sz="2000">
                <a:latin typeface="Calibri" panose="020F0502020204030204" pitchFamily="34" charset="0"/>
                <a:cs typeface="Calibri" panose="020F0502020204030204" pitchFamily="34" charset="0"/>
              </a:rPr>
              <a:t> 70 m/s, độ phân giải 0.1 m/s</a:t>
            </a:r>
          </a:p>
          <a:p>
            <a:pPr marL="342900" indent="-342900">
              <a:lnSpc>
                <a:spcPct val="114000"/>
              </a:lnSpc>
              <a:spcAft>
                <a:spcPts val="1200"/>
              </a:spcAft>
              <a:buFont typeface="Calibri" panose="020F0502020204030204" pitchFamily="34" charset="0"/>
              <a:buChar char="•"/>
            </a:pPr>
            <a:r>
              <a:rPr lang="vi-VN" sz="2000">
                <a:latin typeface="Calibri" panose="020F0502020204030204" pitchFamily="34" charset="0"/>
                <a:cs typeface="Calibri" panose="020F0502020204030204" pitchFamily="34" charset="0"/>
              </a:rPr>
              <a:t>Hướng gió: dải đo 8 hướng cố định</a:t>
            </a:r>
          </a:p>
        </p:txBody>
      </p:sp>
      <p:sp>
        <p:nvSpPr>
          <p:cNvPr id="5" name="TextBox 4">
            <a:extLst>
              <a:ext uri="{FF2B5EF4-FFF2-40B4-BE49-F238E27FC236}">
                <a16:creationId xmlns:a16="http://schemas.microsoft.com/office/drawing/2014/main" id="{5AF2E6D5-44FF-CAD4-6832-B6F87C2DF413}"/>
              </a:ext>
            </a:extLst>
          </p:cNvPr>
          <p:cNvSpPr txBox="1"/>
          <p:nvPr/>
        </p:nvSpPr>
        <p:spPr>
          <a:xfrm>
            <a:off x="413572" y="6050168"/>
            <a:ext cx="3664536" cy="340478"/>
          </a:xfrm>
          <a:prstGeom prst="rect">
            <a:avLst/>
          </a:prstGeom>
          <a:noFill/>
        </p:spPr>
        <p:txBody>
          <a:bodyPr wrap="square">
            <a:spAutoFit/>
          </a:bodyPr>
          <a:lstStyle/>
          <a:p>
            <a:pPr algn="ctr">
              <a:lnSpc>
                <a:spcPct val="114000"/>
              </a:lnSpc>
              <a:spcAft>
                <a:spcPts val="1200"/>
              </a:spcAft>
            </a:pPr>
            <a:r>
              <a:rPr lang="en-US" sz="1500" i="1">
                <a:latin typeface="Calibri" panose="020F0502020204030204" pitchFamily="34" charset="0"/>
                <a:cs typeface="Calibri" panose="020F0502020204030204" pitchFamily="34" charset="0"/>
              </a:rPr>
              <a:t>Hình 6. Cảm biến đo tốc độ gió</a:t>
            </a:r>
          </a:p>
        </p:txBody>
      </p:sp>
      <p:grpSp>
        <p:nvGrpSpPr>
          <p:cNvPr id="13" name="Group 12">
            <a:extLst>
              <a:ext uri="{FF2B5EF4-FFF2-40B4-BE49-F238E27FC236}">
                <a16:creationId xmlns:a16="http://schemas.microsoft.com/office/drawing/2014/main" id="{74572E9B-E5A3-52FF-F85D-C45CE6E2361A}"/>
              </a:ext>
            </a:extLst>
          </p:cNvPr>
          <p:cNvGrpSpPr/>
          <p:nvPr/>
        </p:nvGrpSpPr>
        <p:grpSpPr>
          <a:xfrm>
            <a:off x="326056" y="4194784"/>
            <a:ext cx="3814861" cy="1771218"/>
            <a:chOff x="326056" y="4194784"/>
            <a:chExt cx="3814861" cy="1771218"/>
          </a:xfrm>
        </p:grpSpPr>
        <p:pic>
          <p:nvPicPr>
            <p:cNvPr id="3" name="Picture 2" descr="High Accuracy Wind Direction Sensor Transmitter 485 Anemometer 10~30V ...">
              <a:extLst>
                <a:ext uri="{FF2B5EF4-FFF2-40B4-BE49-F238E27FC236}">
                  <a16:creationId xmlns:a16="http://schemas.microsoft.com/office/drawing/2014/main" id="{BEED8B1E-7CE0-D0D0-2F80-1E3CCB39F605}"/>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6056" y="4195035"/>
              <a:ext cx="1770967" cy="1770967"/>
            </a:xfrm>
            <a:prstGeom prst="rect">
              <a:avLst/>
            </a:prstGeom>
            <a:noFill/>
            <a:ln>
              <a:noFill/>
            </a:ln>
          </p:spPr>
        </p:pic>
        <p:pic>
          <p:nvPicPr>
            <p:cNvPr id="10" name="Picture 9">
              <a:extLst>
                <a:ext uri="{FF2B5EF4-FFF2-40B4-BE49-F238E27FC236}">
                  <a16:creationId xmlns:a16="http://schemas.microsoft.com/office/drawing/2014/main" id="{DA559461-FB3C-6416-671B-044510D0F9B0}"/>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718" t="13053" r="8064" b="16150"/>
            <a:stretch/>
          </p:blipFill>
          <p:spPr bwMode="auto">
            <a:xfrm>
              <a:off x="2245840" y="4194784"/>
              <a:ext cx="1895077" cy="1771218"/>
            </a:xfrm>
            <a:prstGeom prst="rect">
              <a:avLst/>
            </a:prstGeom>
            <a:ln>
              <a:noFill/>
            </a:ln>
            <a:extLst>
              <a:ext uri="{53640926-AAD7-44D8-BBD7-CCE9431645EC}">
                <a14:shadowObscured xmlns:a14="http://schemas.microsoft.com/office/drawing/2010/main"/>
              </a:ext>
            </a:extLst>
          </p:spPr>
        </p:pic>
      </p:grpSp>
      <p:grpSp>
        <p:nvGrpSpPr>
          <p:cNvPr id="18" name="Group 17">
            <a:extLst>
              <a:ext uri="{FF2B5EF4-FFF2-40B4-BE49-F238E27FC236}">
                <a16:creationId xmlns:a16="http://schemas.microsoft.com/office/drawing/2014/main" id="{37542293-82D8-3B74-2780-33DC4654D2A1}"/>
              </a:ext>
            </a:extLst>
          </p:cNvPr>
          <p:cNvGrpSpPr/>
          <p:nvPr/>
        </p:nvGrpSpPr>
        <p:grpSpPr>
          <a:xfrm>
            <a:off x="5033565" y="4194784"/>
            <a:ext cx="3892068" cy="1771218"/>
            <a:chOff x="5033565" y="4194784"/>
            <a:chExt cx="3892068" cy="1771218"/>
          </a:xfrm>
        </p:grpSpPr>
        <p:pic>
          <p:nvPicPr>
            <p:cNvPr id="4" name="Picture 3" descr="Wind Direction Sensor at Rs 25760/piece | Coimbatore| ID: 4399969362">
              <a:extLst>
                <a:ext uri="{FF2B5EF4-FFF2-40B4-BE49-F238E27FC236}">
                  <a16:creationId xmlns:a16="http://schemas.microsoft.com/office/drawing/2014/main" id="{A394BEBF-0BF4-F52E-5C55-6D4D199F74B7}"/>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033565" y="4194784"/>
              <a:ext cx="2082238" cy="1771218"/>
            </a:xfrm>
            <a:prstGeom prst="rect">
              <a:avLst/>
            </a:prstGeom>
            <a:noFill/>
            <a:ln>
              <a:noFill/>
            </a:ln>
          </p:spPr>
        </p:pic>
        <p:pic>
          <p:nvPicPr>
            <p:cNvPr id="11" name="Picture 10">
              <a:extLst>
                <a:ext uri="{FF2B5EF4-FFF2-40B4-BE49-F238E27FC236}">
                  <a16:creationId xmlns:a16="http://schemas.microsoft.com/office/drawing/2014/main" id="{0BC6BAF0-C3EA-1068-4EA9-DF15210010CE}"/>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36735" t="28748" r="33623" b="32660"/>
            <a:stretch/>
          </p:blipFill>
          <p:spPr bwMode="auto">
            <a:xfrm rot="5400000">
              <a:off x="7181716" y="4217477"/>
              <a:ext cx="1764644" cy="1723190"/>
            </a:xfrm>
            <a:prstGeom prst="rect">
              <a:avLst/>
            </a:prstGeom>
            <a:ln>
              <a:noFill/>
            </a:ln>
            <a:extLst>
              <a:ext uri="{53640926-AAD7-44D8-BBD7-CCE9431645EC}">
                <a14:shadowObscured xmlns:a14="http://schemas.microsoft.com/office/drawing/2010/main"/>
              </a:ext>
            </a:extLst>
          </p:spPr>
        </p:pic>
      </p:grpSp>
      <p:pic>
        <p:nvPicPr>
          <p:cNvPr id="1026" name="Picture 2" descr="H42B6 Transmissive Photoelectric Switch Photoelectric Sensor Trough ...">
            <a:extLst>
              <a:ext uri="{FF2B5EF4-FFF2-40B4-BE49-F238E27FC236}">
                <a16:creationId xmlns:a16="http://schemas.microsoft.com/office/drawing/2014/main" id="{CEDB2068-4AE1-9018-7CF8-01FCD47433D6}"/>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1650" t="20273" r="11644" b="18901"/>
          <a:stretch/>
        </p:blipFill>
        <p:spPr bwMode="auto">
          <a:xfrm>
            <a:off x="6620233" y="1659625"/>
            <a:ext cx="1991918" cy="1579539"/>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7CB2F917-3E4A-EAFB-861D-0C8DC95C3D8C}"/>
              </a:ext>
            </a:extLst>
          </p:cNvPr>
          <p:cNvSpPr txBox="1"/>
          <p:nvPr/>
        </p:nvSpPr>
        <p:spPr>
          <a:xfrm>
            <a:off x="5783924" y="3243574"/>
            <a:ext cx="3664536" cy="340478"/>
          </a:xfrm>
          <a:prstGeom prst="rect">
            <a:avLst/>
          </a:prstGeom>
          <a:noFill/>
        </p:spPr>
        <p:txBody>
          <a:bodyPr wrap="square">
            <a:spAutoFit/>
          </a:bodyPr>
          <a:lstStyle/>
          <a:p>
            <a:pPr algn="ctr">
              <a:lnSpc>
                <a:spcPct val="114000"/>
              </a:lnSpc>
              <a:spcAft>
                <a:spcPts val="1200"/>
              </a:spcAft>
            </a:pPr>
            <a:r>
              <a:rPr lang="en-US" sz="1500" i="1">
                <a:latin typeface="Calibri" panose="020F0502020204030204" pitchFamily="34" charset="0"/>
                <a:cs typeface="Calibri" panose="020F0502020204030204" pitchFamily="34" charset="0"/>
              </a:rPr>
              <a:t>Hình 5. Cảm biến quang chữ U</a:t>
            </a:r>
          </a:p>
        </p:txBody>
      </p:sp>
    </p:spTree>
    <p:extLst>
      <p:ext uri="{BB962C8B-B14F-4D97-AF65-F5344CB8AC3E}">
        <p14:creationId xmlns:p14="http://schemas.microsoft.com/office/powerpoint/2010/main" val="26714268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7</a:t>
            </a:fld>
            <a:endParaRPr lang="en-US"/>
          </a:p>
        </p:txBody>
      </p:sp>
      <p:sp>
        <p:nvSpPr>
          <p:cNvPr id="8" name="Title 2">
            <a:extLst>
              <a:ext uri="{FF2B5EF4-FFF2-40B4-BE49-F238E27FC236}">
                <a16:creationId xmlns:a16="http://schemas.microsoft.com/office/drawing/2014/main" id="{0C519D5F-0303-3AFE-1EF1-893E495911F7}"/>
              </a:ext>
            </a:extLst>
          </p:cNvPr>
          <p:cNvSpPr>
            <a:spLocks noGrp="1"/>
          </p:cNvSpPr>
          <p:nvPr>
            <p:ph type="title"/>
          </p:nvPr>
        </p:nvSpPr>
        <p:spPr>
          <a:xfrm>
            <a:off x="113774" y="125268"/>
            <a:ext cx="8673846" cy="451739"/>
          </a:xfrm>
        </p:spPr>
        <p:txBody>
          <a:bodyPr/>
          <a:lstStyle/>
          <a:p>
            <a:r>
              <a:rPr lang="en-US">
                <a:latin typeface="+mn-lt"/>
              </a:rPr>
              <a:t>2. THIẾT KẾ HỆ THỐNG</a:t>
            </a:r>
          </a:p>
        </p:txBody>
      </p:sp>
      <p:sp>
        <p:nvSpPr>
          <p:cNvPr id="9" name="Content Placeholder 3">
            <a:extLst>
              <a:ext uri="{FF2B5EF4-FFF2-40B4-BE49-F238E27FC236}">
                <a16:creationId xmlns:a16="http://schemas.microsoft.com/office/drawing/2014/main" id="{EFC42F5C-EB4A-981B-04D1-74674B5DDE79}"/>
              </a:ext>
            </a:extLst>
          </p:cNvPr>
          <p:cNvSpPr txBox="1">
            <a:spLocks/>
          </p:cNvSpPr>
          <p:nvPr/>
        </p:nvSpPr>
        <p:spPr>
          <a:xfrm>
            <a:off x="132436" y="850675"/>
            <a:ext cx="8479715" cy="53968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b="1">
                <a:solidFill>
                  <a:srgbClr val="0D0D0D"/>
                </a:solidFill>
                <a:latin typeface="Calibri" panose="020F0502020204030204" pitchFamily="34" charset="0"/>
                <a:cs typeface="Calibri" panose="020F0502020204030204" pitchFamily="34" charset="0"/>
              </a:rPr>
              <a:t>2.2 Lựa chọn phương án truyền tin và mô hình hệ thống</a:t>
            </a:r>
            <a:endParaRPr lang="vi-VN" sz="2000" b="1">
              <a:solidFill>
                <a:srgbClr val="0D0D0D"/>
              </a:solidFill>
              <a:latin typeface="Calibri" panose="020F0502020204030204" pitchFamily="34" charset="0"/>
              <a:cs typeface="Calibri" panose="020F0502020204030204" pitchFamily="34" charset="0"/>
            </a:endParaRPr>
          </a:p>
        </p:txBody>
      </p:sp>
      <p:sp>
        <p:nvSpPr>
          <p:cNvPr id="12" name="TextBox 11">
            <a:extLst>
              <a:ext uri="{FF2B5EF4-FFF2-40B4-BE49-F238E27FC236}">
                <a16:creationId xmlns:a16="http://schemas.microsoft.com/office/drawing/2014/main" id="{46B923F6-D94D-866A-4E56-D28E2E652AC1}"/>
              </a:ext>
            </a:extLst>
          </p:cNvPr>
          <p:cNvSpPr txBox="1"/>
          <p:nvPr/>
        </p:nvSpPr>
        <p:spPr>
          <a:xfrm>
            <a:off x="5660830" y="5294835"/>
            <a:ext cx="3664536" cy="340478"/>
          </a:xfrm>
          <a:prstGeom prst="rect">
            <a:avLst/>
          </a:prstGeom>
          <a:noFill/>
        </p:spPr>
        <p:txBody>
          <a:bodyPr wrap="square">
            <a:spAutoFit/>
          </a:bodyPr>
          <a:lstStyle/>
          <a:p>
            <a:pPr algn="ctr">
              <a:lnSpc>
                <a:spcPct val="114000"/>
              </a:lnSpc>
              <a:spcAft>
                <a:spcPts val="1200"/>
              </a:spcAft>
            </a:pPr>
            <a:r>
              <a:rPr lang="en-US" sz="1500" i="1">
                <a:latin typeface="Calibri" panose="020F0502020204030204" pitchFamily="34" charset="0"/>
                <a:cs typeface="Calibri" panose="020F0502020204030204" pitchFamily="34" charset="0"/>
              </a:rPr>
              <a:t>Hình 8. Mô hình hệ thống</a:t>
            </a:r>
          </a:p>
        </p:txBody>
      </p:sp>
      <p:sp>
        <p:nvSpPr>
          <p:cNvPr id="15" name="TextBox 14">
            <a:extLst>
              <a:ext uri="{FF2B5EF4-FFF2-40B4-BE49-F238E27FC236}">
                <a16:creationId xmlns:a16="http://schemas.microsoft.com/office/drawing/2014/main" id="{CD75BD60-19FB-CE80-4A3C-661888AC305F}"/>
              </a:ext>
            </a:extLst>
          </p:cNvPr>
          <p:cNvSpPr txBox="1"/>
          <p:nvPr/>
        </p:nvSpPr>
        <p:spPr>
          <a:xfrm>
            <a:off x="188422" y="1351722"/>
            <a:ext cx="5689865" cy="1937453"/>
          </a:xfrm>
          <a:prstGeom prst="rect">
            <a:avLst/>
          </a:prstGeom>
          <a:noFill/>
        </p:spPr>
        <p:txBody>
          <a:bodyPr wrap="square">
            <a:spAutoFit/>
          </a:bodyPr>
          <a:lstStyle/>
          <a:p>
            <a:pPr>
              <a:lnSpc>
                <a:spcPct val="114000"/>
              </a:lnSpc>
              <a:spcAft>
                <a:spcPts val="1200"/>
              </a:spcAft>
            </a:pPr>
            <a:r>
              <a:rPr lang="en-US" sz="2000" b="1">
                <a:latin typeface="Calibri" panose="020F0502020204030204" pitchFamily="34" charset="0"/>
                <a:cs typeface="Calibri" panose="020F0502020204030204" pitchFamily="34" charset="0"/>
              </a:rPr>
              <a:t>Công nghệ truyền tin lựa chọn: LoRa (Long – range)</a:t>
            </a:r>
          </a:p>
          <a:p>
            <a:pPr marL="342900" indent="-342900">
              <a:lnSpc>
                <a:spcPct val="114000"/>
              </a:lnSpc>
              <a:spcAft>
                <a:spcPts val="1200"/>
              </a:spcAft>
              <a:buFont typeface="Calibri" panose="020F0502020204030204" pitchFamily="34" charset="0"/>
              <a:buChar char="•"/>
            </a:pPr>
            <a:r>
              <a:rPr lang="en-US" sz="2000">
                <a:latin typeface="Calibri" panose="020F0502020204030204" pitchFamily="34" charset="0"/>
                <a:cs typeface="Calibri" panose="020F0502020204030204" pitchFamily="34" charset="0"/>
              </a:rPr>
              <a:t>Ứ</a:t>
            </a:r>
            <a:r>
              <a:rPr lang="vi-VN" sz="2000">
                <a:latin typeface="Calibri" panose="020F0502020204030204" pitchFamily="34" charset="0"/>
                <a:cs typeface="Calibri" panose="020F0502020204030204" pitchFamily="34" charset="0"/>
              </a:rPr>
              <a:t>ng dụng không yêu cầu truyền tin với tốc độ cao </a:t>
            </a:r>
            <a:endParaRPr lang="en-US" sz="2000">
              <a:latin typeface="Calibri" panose="020F0502020204030204" pitchFamily="34" charset="0"/>
              <a:cs typeface="Calibri" panose="020F0502020204030204" pitchFamily="34" charset="0"/>
            </a:endParaRPr>
          </a:p>
          <a:p>
            <a:pPr marL="342900" indent="-342900">
              <a:lnSpc>
                <a:spcPct val="114000"/>
              </a:lnSpc>
              <a:spcAft>
                <a:spcPts val="1200"/>
              </a:spcAft>
              <a:buFont typeface="Calibri" panose="020F0502020204030204" pitchFamily="34" charset="0"/>
              <a:buChar char="•"/>
            </a:pPr>
            <a:r>
              <a:rPr lang="en-US" sz="2000">
                <a:latin typeface="Calibri" panose="020F0502020204030204" pitchFamily="34" charset="0"/>
                <a:cs typeface="Calibri" panose="020F0502020204030204" pitchFamily="34" charset="0"/>
              </a:rPr>
              <a:t>T</a:t>
            </a:r>
            <a:r>
              <a:rPr lang="vi-VN" sz="2000">
                <a:latin typeface="Calibri" panose="020F0502020204030204" pitchFamily="34" charset="0"/>
                <a:cs typeface="Calibri" panose="020F0502020204030204" pitchFamily="34" charset="0"/>
              </a:rPr>
              <a:t>i</a:t>
            </a:r>
            <a:r>
              <a:rPr lang="en-US" sz="2000">
                <a:latin typeface="Calibri" panose="020F0502020204030204" pitchFamily="34" charset="0"/>
                <a:cs typeface="Calibri" panose="020F0502020204030204" pitchFamily="34" charset="0"/>
              </a:rPr>
              <a:t>êu thụ</a:t>
            </a:r>
            <a:r>
              <a:rPr lang="vi-VN" sz="2000">
                <a:latin typeface="Calibri" panose="020F0502020204030204" pitchFamily="34" charset="0"/>
                <a:cs typeface="Calibri" panose="020F0502020204030204" pitchFamily="34" charset="0"/>
              </a:rPr>
              <a:t> năng lượng </a:t>
            </a:r>
            <a:r>
              <a:rPr lang="en-US" sz="2000">
                <a:latin typeface="Calibri" panose="020F0502020204030204" pitchFamily="34" charset="0"/>
                <a:cs typeface="Calibri" panose="020F0502020204030204" pitchFamily="34" charset="0"/>
              </a:rPr>
              <a:t>thấp, phù hợp với pin</a:t>
            </a:r>
          </a:p>
          <a:p>
            <a:pPr marL="342900" indent="-342900">
              <a:lnSpc>
                <a:spcPct val="114000"/>
              </a:lnSpc>
              <a:spcAft>
                <a:spcPts val="1200"/>
              </a:spcAft>
              <a:buFont typeface="Calibri" panose="020F0502020204030204" pitchFamily="34" charset="0"/>
              <a:buChar char="•"/>
            </a:pPr>
            <a:r>
              <a:rPr lang="en-US" sz="2000">
                <a:latin typeface="Calibri" panose="020F0502020204030204" pitchFamily="34" charset="0"/>
                <a:cs typeface="Calibri" panose="020F0502020204030204" pitchFamily="34" charset="0"/>
              </a:rPr>
              <a:t>Ư</a:t>
            </a:r>
            <a:r>
              <a:rPr lang="vi-VN" sz="2000">
                <a:latin typeface="Calibri" panose="020F0502020204030204" pitchFamily="34" charset="0"/>
                <a:cs typeface="Calibri" panose="020F0502020204030204" pitchFamily="34" charset="0"/>
              </a:rPr>
              <a:t>u điểm về khoảng cách truyền tin</a:t>
            </a:r>
          </a:p>
        </p:txBody>
      </p:sp>
      <p:pic>
        <p:nvPicPr>
          <p:cNvPr id="16" name="Picture 15">
            <a:extLst>
              <a:ext uri="{FF2B5EF4-FFF2-40B4-BE49-F238E27FC236}">
                <a16:creationId xmlns:a16="http://schemas.microsoft.com/office/drawing/2014/main" id="{318F9BDC-E2FC-1B73-F022-334DBABE1E6E}"/>
              </a:ext>
            </a:extLst>
          </p:cNvPr>
          <p:cNvPicPr>
            <a:picLocks noChangeAspect="1"/>
          </p:cNvPicPr>
          <p:nvPr/>
        </p:nvPicPr>
        <p:blipFill>
          <a:blip r:embed="rId3"/>
          <a:stretch>
            <a:fillRect/>
          </a:stretch>
        </p:blipFill>
        <p:spPr>
          <a:xfrm>
            <a:off x="5859625" y="1688842"/>
            <a:ext cx="3266946" cy="3588562"/>
          </a:xfrm>
          <a:prstGeom prst="rect">
            <a:avLst/>
          </a:prstGeom>
        </p:spPr>
      </p:pic>
      <p:sp>
        <p:nvSpPr>
          <p:cNvPr id="17" name="TextBox 16">
            <a:extLst>
              <a:ext uri="{FF2B5EF4-FFF2-40B4-BE49-F238E27FC236}">
                <a16:creationId xmlns:a16="http://schemas.microsoft.com/office/drawing/2014/main" id="{ABD7B6A9-1946-6E96-7EDF-A6195E269BBB}"/>
              </a:ext>
            </a:extLst>
          </p:cNvPr>
          <p:cNvSpPr txBox="1"/>
          <p:nvPr/>
        </p:nvSpPr>
        <p:spPr>
          <a:xfrm>
            <a:off x="188422" y="3568826"/>
            <a:ext cx="6091079" cy="2288319"/>
          </a:xfrm>
          <a:prstGeom prst="rect">
            <a:avLst/>
          </a:prstGeom>
          <a:noFill/>
        </p:spPr>
        <p:txBody>
          <a:bodyPr wrap="square">
            <a:spAutoFit/>
          </a:bodyPr>
          <a:lstStyle/>
          <a:p>
            <a:pPr>
              <a:lnSpc>
                <a:spcPct val="114000"/>
              </a:lnSpc>
              <a:spcAft>
                <a:spcPts val="1200"/>
              </a:spcAft>
            </a:pPr>
            <a:r>
              <a:rPr lang="en-US" sz="2000" b="1">
                <a:latin typeface="Calibri" panose="020F0502020204030204" pitchFamily="34" charset="0"/>
                <a:cs typeface="Calibri" panose="020F0502020204030204" pitchFamily="34" charset="0"/>
              </a:rPr>
              <a:t>Mô hình hệ thống:</a:t>
            </a:r>
          </a:p>
          <a:p>
            <a:pPr marL="342900" indent="-342900">
              <a:lnSpc>
                <a:spcPct val="114000"/>
              </a:lnSpc>
              <a:spcAft>
                <a:spcPts val="1200"/>
              </a:spcAft>
              <a:buFont typeface="Calibri" panose="020F0502020204030204" pitchFamily="34" charset="0"/>
              <a:buChar char="•"/>
            </a:pPr>
            <a:r>
              <a:rPr lang="en-US" sz="2000">
                <a:latin typeface="Calibri" panose="020F0502020204030204" pitchFamily="34" charset="0"/>
                <a:cs typeface="Calibri" panose="020F0502020204030204" pitchFamily="34" charset="0"/>
              </a:rPr>
              <a:t>Thiết bị đo: truyền dữ liệu tới gateway bằng LoRa</a:t>
            </a:r>
            <a:r>
              <a:rPr lang="vi-VN" sz="2000">
                <a:latin typeface="Calibri" panose="020F0502020204030204" pitchFamily="34" charset="0"/>
                <a:cs typeface="Calibri" panose="020F0502020204030204" pitchFamily="34" charset="0"/>
              </a:rPr>
              <a:t> </a:t>
            </a:r>
            <a:endParaRPr lang="en-US" sz="2000">
              <a:latin typeface="Calibri" panose="020F0502020204030204" pitchFamily="34" charset="0"/>
              <a:cs typeface="Calibri" panose="020F0502020204030204" pitchFamily="34" charset="0"/>
            </a:endParaRPr>
          </a:p>
          <a:p>
            <a:pPr marL="342900" indent="-342900">
              <a:lnSpc>
                <a:spcPct val="114000"/>
              </a:lnSpc>
              <a:spcAft>
                <a:spcPts val="1200"/>
              </a:spcAft>
              <a:buFont typeface="Calibri" panose="020F0502020204030204" pitchFamily="34" charset="0"/>
              <a:buChar char="•"/>
            </a:pPr>
            <a:r>
              <a:rPr lang="en-US" sz="2000">
                <a:latin typeface="Calibri" panose="020F0502020204030204" pitchFamily="34" charset="0"/>
                <a:cs typeface="Calibri" panose="020F0502020204030204" pitchFamily="34" charset="0"/>
              </a:rPr>
              <a:t>Gateway: Thiết bị xử lý dữ liệu nhận</a:t>
            </a:r>
          </a:p>
          <a:p>
            <a:pPr marL="342900" indent="-342900">
              <a:lnSpc>
                <a:spcPct val="114000"/>
              </a:lnSpc>
              <a:spcAft>
                <a:spcPts val="1200"/>
              </a:spcAft>
              <a:buFont typeface="Calibri" panose="020F0502020204030204" pitchFamily="34" charset="0"/>
              <a:buChar char="•"/>
            </a:pPr>
            <a:r>
              <a:rPr lang="en-US" sz="2000">
                <a:latin typeface="Calibri" panose="020F0502020204030204" pitchFamily="34" charset="0"/>
                <a:cs typeface="Calibri" panose="020F0502020204030204" pitchFamily="34" charset="0"/>
              </a:rPr>
              <a:t>Server: giao diện người dùng, hiển thị dữ liệu các thiết bị đo</a:t>
            </a:r>
            <a:endParaRPr lang="vi-VN" sz="200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4657685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8</a:t>
            </a:fld>
            <a:endParaRPr lang="en-US"/>
          </a:p>
        </p:txBody>
      </p:sp>
      <p:sp>
        <p:nvSpPr>
          <p:cNvPr id="14" name="Title 2">
            <a:extLst>
              <a:ext uri="{FF2B5EF4-FFF2-40B4-BE49-F238E27FC236}">
                <a16:creationId xmlns:a16="http://schemas.microsoft.com/office/drawing/2014/main" id="{C3672CE9-4D35-34B7-C4F2-B4D2789C470C}"/>
              </a:ext>
            </a:extLst>
          </p:cNvPr>
          <p:cNvSpPr>
            <a:spLocks noGrp="1"/>
          </p:cNvSpPr>
          <p:nvPr>
            <p:ph type="title"/>
          </p:nvPr>
        </p:nvSpPr>
        <p:spPr>
          <a:xfrm>
            <a:off x="113774" y="125268"/>
            <a:ext cx="8673846" cy="451739"/>
          </a:xfrm>
        </p:spPr>
        <p:txBody>
          <a:bodyPr/>
          <a:lstStyle/>
          <a:p>
            <a:r>
              <a:rPr lang="en-US">
                <a:latin typeface="+mn-lt"/>
              </a:rPr>
              <a:t>2. THIẾT KẾ HỆ THỐNG</a:t>
            </a:r>
          </a:p>
        </p:txBody>
      </p:sp>
      <p:sp>
        <p:nvSpPr>
          <p:cNvPr id="18" name="Content Placeholder 3">
            <a:extLst>
              <a:ext uri="{FF2B5EF4-FFF2-40B4-BE49-F238E27FC236}">
                <a16:creationId xmlns:a16="http://schemas.microsoft.com/office/drawing/2014/main" id="{D6710F4E-41EE-C2DB-3EF7-D25CA7731383}"/>
              </a:ext>
            </a:extLst>
          </p:cNvPr>
          <p:cNvSpPr txBox="1">
            <a:spLocks/>
          </p:cNvSpPr>
          <p:nvPr/>
        </p:nvSpPr>
        <p:spPr>
          <a:xfrm>
            <a:off x="132436" y="841248"/>
            <a:ext cx="8479715" cy="53968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b="1">
                <a:solidFill>
                  <a:srgbClr val="0D0D0D"/>
                </a:solidFill>
                <a:latin typeface="Calibri" panose="020F0502020204030204" pitchFamily="34" charset="0"/>
                <a:cs typeface="Calibri" panose="020F0502020204030204" pitchFamily="34" charset="0"/>
              </a:rPr>
              <a:t>2.3 Thiết kế phần cứng thiết bị đo gió </a:t>
            </a:r>
            <a:endParaRPr lang="vi-VN" sz="2000" b="1">
              <a:solidFill>
                <a:srgbClr val="0D0D0D"/>
              </a:solidFill>
              <a:latin typeface="Calibri" panose="020F0502020204030204" pitchFamily="34" charset="0"/>
              <a:cs typeface="Calibri" panose="020F0502020204030204" pitchFamily="34" charset="0"/>
            </a:endParaRPr>
          </a:p>
        </p:txBody>
      </p:sp>
      <p:sp>
        <p:nvSpPr>
          <p:cNvPr id="19" name="TextBox 18">
            <a:extLst>
              <a:ext uri="{FF2B5EF4-FFF2-40B4-BE49-F238E27FC236}">
                <a16:creationId xmlns:a16="http://schemas.microsoft.com/office/drawing/2014/main" id="{C94E6C55-64E3-EBDC-3C3F-72DEE2091F63}"/>
              </a:ext>
            </a:extLst>
          </p:cNvPr>
          <p:cNvSpPr txBox="1"/>
          <p:nvPr/>
        </p:nvSpPr>
        <p:spPr>
          <a:xfrm>
            <a:off x="2114583" y="5867393"/>
            <a:ext cx="4914833" cy="340478"/>
          </a:xfrm>
          <a:prstGeom prst="rect">
            <a:avLst/>
          </a:prstGeom>
          <a:noFill/>
        </p:spPr>
        <p:txBody>
          <a:bodyPr wrap="square">
            <a:spAutoFit/>
          </a:bodyPr>
          <a:lstStyle/>
          <a:p>
            <a:pPr algn="ctr">
              <a:lnSpc>
                <a:spcPct val="114000"/>
              </a:lnSpc>
              <a:spcAft>
                <a:spcPts val="1200"/>
              </a:spcAft>
            </a:pPr>
            <a:r>
              <a:rPr lang="en-US" sz="1500" i="1">
                <a:latin typeface="Calibri" panose="020F0502020204030204" pitchFamily="34" charset="0"/>
                <a:cs typeface="Calibri" panose="020F0502020204030204" pitchFamily="34" charset="0"/>
              </a:rPr>
              <a:t>Hình 9. Sơ đồ triển khai chi tiết của node cảm biến</a:t>
            </a:r>
          </a:p>
        </p:txBody>
      </p:sp>
      <p:sp>
        <p:nvSpPr>
          <p:cNvPr id="20" name="Content Placeholder 3">
            <a:extLst>
              <a:ext uri="{FF2B5EF4-FFF2-40B4-BE49-F238E27FC236}">
                <a16:creationId xmlns:a16="http://schemas.microsoft.com/office/drawing/2014/main" id="{179583B9-11D3-FA0D-A062-5CCB16723A47}"/>
              </a:ext>
            </a:extLst>
          </p:cNvPr>
          <p:cNvSpPr txBox="1">
            <a:spLocks/>
          </p:cNvSpPr>
          <p:nvPr/>
        </p:nvSpPr>
        <p:spPr>
          <a:xfrm>
            <a:off x="132436" y="1180262"/>
            <a:ext cx="8479715" cy="53968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b="1">
                <a:solidFill>
                  <a:srgbClr val="0D0D0D"/>
                </a:solidFill>
                <a:latin typeface="Calibri" panose="020F0502020204030204" pitchFamily="34" charset="0"/>
                <a:cs typeface="Calibri" panose="020F0502020204030204" pitchFamily="34" charset="0"/>
              </a:rPr>
              <a:t>2.3.1 Sơ đồ triển khai chi tiết</a:t>
            </a:r>
            <a:endParaRPr lang="vi-VN" sz="2000" b="1">
              <a:solidFill>
                <a:srgbClr val="0D0D0D"/>
              </a:solidFill>
              <a:latin typeface="Calibri" panose="020F0502020204030204" pitchFamily="34" charset="0"/>
              <a:cs typeface="Calibri" panose="020F0502020204030204" pitchFamily="34" charset="0"/>
            </a:endParaRPr>
          </a:p>
        </p:txBody>
      </p:sp>
      <p:pic>
        <p:nvPicPr>
          <p:cNvPr id="6" name="Picture 5">
            <a:extLst>
              <a:ext uri="{FF2B5EF4-FFF2-40B4-BE49-F238E27FC236}">
                <a16:creationId xmlns:a16="http://schemas.microsoft.com/office/drawing/2014/main" id="{ABA9BBF2-947D-BE5D-73F0-05F198CBE8A8}"/>
              </a:ext>
            </a:extLst>
          </p:cNvPr>
          <p:cNvPicPr>
            <a:picLocks noChangeAspect="1"/>
          </p:cNvPicPr>
          <p:nvPr/>
        </p:nvPicPr>
        <p:blipFill>
          <a:blip r:embed="rId3"/>
          <a:stretch>
            <a:fillRect/>
          </a:stretch>
        </p:blipFill>
        <p:spPr>
          <a:xfrm>
            <a:off x="289051" y="1664065"/>
            <a:ext cx="8479715" cy="4141844"/>
          </a:xfrm>
          <a:prstGeom prst="rect">
            <a:avLst/>
          </a:prstGeom>
        </p:spPr>
      </p:pic>
    </p:spTree>
    <p:extLst>
      <p:ext uri="{BB962C8B-B14F-4D97-AF65-F5344CB8AC3E}">
        <p14:creationId xmlns:p14="http://schemas.microsoft.com/office/powerpoint/2010/main" val="31668931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9</a:t>
            </a:fld>
            <a:endParaRPr lang="en-US"/>
          </a:p>
        </p:txBody>
      </p:sp>
      <p:sp>
        <p:nvSpPr>
          <p:cNvPr id="14" name="Title 2">
            <a:extLst>
              <a:ext uri="{FF2B5EF4-FFF2-40B4-BE49-F238E27FC236}">
                <a16:creationId xmlns:a16="http://schemas.microsoft.com/office/drawing/2014/main" id="{C3672CE9-4D35-34B7-C4F2-B4D2789C470C}"/>
              </a:ext>
            </a:extLst>
          </p:cNvPr>
          <p:cNvSpPr>
            <a:spLocks noGrp="1"/>
          </p:cNvSpPr>
          <p:nvPr>
            <p:ph type="title"/>
          </p:nvPr>
        </p:nvSpPr>
        <p:spPr>
          <a:xfrm>
            <a:off x="113774" y="125268"/>
            <a:ext cx="8673846" cy="451739"/>
          </a:xfrm>
        </p:spPr>
        <p:txBody>
          <a:bodyPr/>
          <a:lstStyle/>
          <a:p>
            <a:r>
              <a:rPr lang="en-US">
                <a:latin typeface="+mn-lt"/>
              </a:rPr>
              <a:t>2. THIẾT KẾ HỆ THỐNG</a:t>
            </a:r>
          </a:p>
        </p:txBody>
      </p:sp>
      <p:sp>
        <p:nvSpPr>
          <p:cNvPr id="18" name="Content Placeholder 3">
            <a:extLst>
              <a:ext uri="{FF2B5EF4-FFF2-40B4-BE49-F238E27FC236}">
                <a16:creationId xmlns:a16="http://schemas.microsoft.com/office/drawing/2014/main" id="{D6710F4E-41EE-C2DB-3EF7-D25CA7731383}"/>
              </a:ext>
            </a:extLst>
          </p:cNvPr>
          <p:cNvSpPr txBox="1">
            <a:spLocks/>
          </p:cNvSpPr>
          <p:nvPr/>
        </p:nvSpPr>
        <p:spPr>
          <a:xfrm>
            <a:off x="132436" y="841248"/>
            <a:ext cx="8479715" cy="20133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b="1">
                <a:solidFill>
                  <a:srgbClr val="0D0D0D"/>
                </a:solidFill>
                <a:latin typeface="Calibri" panose="020F0502020204030204" pitchFamily="34" charset="0"/>
                <a:cs typeface="Calibri" panose="020F0502020204030204" pitchFamily="34" charset="0"/>
              </a:rPr>
              <a:t>2.3 Thiết kế phần cứng thiết bị đo gió </a:t>
            </a:r>
            <a:endParaRPr lang="vi-VN" sz="2000" b="1">
              <a:solidFill>
                <a:srgbClr val="0D0D0D"/>
              </a:solidFill>
              <a:latin typeface="Calibri" panose="020F0502020204030204" pitchFamily="34" charset="0"/>
              <a:cs typeface="Calibri" panose="020F0502020204030204" pitchFamily="34" charset="0"/>
            </a:endParaRPr>
          </a:p>
        </p:txBody>
      </p:sp>
      <p:sp>
        <p:nvSpPr>
          <p:cNvPr id="3" name="Content Placeholder 3">
            <a:extLst>
              <a:ext uri="{FF2B5EF4-FFF2-40B4-BE49-F238E27FC236}">
                <a16:creationId xmlns:a16="http://schemas.microsoft.com/office/drawing/2014/main" id="{60002D87-114B-564C-B259-030D106EA0D8}"/>
              </a:ext>
            </a:extLst>
          </p:cNvPr>
          <p:cNvSpPr txBox="1">
            <a:spLocks/>
          </p:cNvSpPr>
          <p:nvPr/>
        </p:nvSpPr>
        <p:spPr>
          <a:xfrm>
            <a:off x="132436" y="1180262"/>
            <a:ext cx="8479715" cy="53968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b="1">
                <a:solidFill>
                  <a:srgbClr val="0D0D0D"/>
                </a:solidFill>
                <a:latin typeface="Calibri" panose="020F0502020204030204" pitchFamily="34" charset="0"/>
                <a:cs typeface="Calibri" panose="020F0502020204030204" pitchFamily="34" charset="0"/>
              </a:rPr>
              <a:t>2.3.2 Thiết kế mạch nguyên lý</a:t>
            </a:r>
            <a:endParaRPr lang="vi-VN" sz="2000" b="1">
              <a:solidFill>
                <a:srgbClr val="0D0D0D"/>
              </a:solidFill>
              <a:latin typeface="Calibri" panose="020F0502020204030204" pitchFamily="34" charset="0"/>
              <a:cs typeface="Calibri" panose="020F0502020204030204" pitchFamily="34" charset="0"/>
            </a:endParaRPr>
          </a:p>
        </p:txBody>
      </p:sp>
      <p:pic>
        <p:nvPicPr>
          <p:cNvPr id="11" name="Picture 10">
            <a:extLst>
              <a:ext uri="{FF2B5EF4-FFF2-40B4-BE49-F238E27FC236}">
                <a16:creationId xmlns:a16="http://schemas.microsoft.com/office/drawing/2014/main" id="{1EB3CDF8-B3D2-CBFA-2ED5-5CE5DC4645DC}"/>
              </a:ext>
            </a:extLst>
          </p:cNvPr>
          <p:cNvPicPr>
            <a:picLocks noChangeAspect="1"/>
          </p:cNvPicPr>
          <p:nvPr/>
        </p:nvPicPr>
        <p:blipFill>
          <a:blip r:embed="rId3"/>
          <a:stretch>
            <a:fillRect/>
          </a:stretch>
        </p:blipFill>
        <p:spPr>
          <a:xfrm>
            <a:off x="3563645" y="1572094"/>
            <a:ext cx="5518670" cy="4444658"/>
          </a:xfrm>
          <a:prstGeom prst="rect">
            <a:avLst/>
          </a:prstGeom>
        </p:spPr>
      </p:pic>
      <p:pic>
        <p:nvPicPr>
          <p:cNvPr id="12" name="Picture 11">
            <a:extLst>
              <a:ext uri="{FF2B5EF4-FFF2-40B4-BE49-F238E27FC236}">
                <a16:creationId xmlns:a16="http://schemas.microsoft.com/office/drawing/2014/main" id="{BC69FB90-6884-708A-025D-14ADBA5111FF}"/>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21150"/>
          <a:stretch/>
        </p:blipFill>
        <p:spPr bwMode="auto">
          <a:xfrm flipH="1">
            <a:off x="660032" y="2346215"/>
            <a:ext cx="2293523" cy="1808443"/>
          </a:xfrm>
          <a:prstGeom prst="rect">
            <a:avLst/>
          </a:prstGeom>
          <a:noFill/>
          <a:ln>
            <a:noFill/>
          </a:ln>
          <a:extLst>
            <a:ext uri="{53640926-AAD7-44D8-BBD7-CCE9431645EC}">
              <a14:shadowObscured xmlns:a14="http://schemas.microsoft.com/office/drawing/2010/main"/>
            </a:ext>
          </a:extLst>
        </p:spPr>
      </p:pic>
      <p:pic>
        <p:nvPicPr>
          <p:cNvPr id="13" name="Picture 12" descr="Does somebody has the fritzing part for a 3S BMS? - fritzing forum">
            <a:extLst>
              <a:ext uri="{FF2B5EF4-FFF2-40B4-BE49-F238E27FC236}">
                <a16:creationId xmlns:a16="http://schemas.microsoft.com/office/drawing/2014/main" id="{A8F1B1CB-F2E3-DF76-70C1-0EB2AC5017D7}"/>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24098" b="22272"/>
          <a:stretch/>
        </p:blipFill>
        <p:spPr bwMode="auto">
          <a:xfrm>
            <a:off x="207852" y="4264371"/>
            <a:ext cx="3197884" cy="1715030"/>
          </a:xfrm>
          <a:prstGeom prst="rect">
            <a:avLst/>
          </a:prstGeom>
          <a:noFill/>
          <a:ln>
            <a:noFill/>
          </a:ln>
          <a:extLst>
            <a:ext uri="{53640926-AAD7-44D8-BBD7-CCE9431645EC}">
              <a14:shadowObscured xmlns:a14="http://schemas.microsoft.com/office/drawing/2010/main"/>
            </a:ext>
          </a:extLst>
        </p:spPr>
      </p:pic>
      <p:sp>
        <p:nvSpPr>
          <p:cNvPr id="15" name="TextBox 14">
            <a:extLst>
              <a:ext uri="{FF2B5EF4-FFF2-40B4-BE49-F238E27FC236}">
                <a16:creationId xmlns:a16="http://schemas.microsoft.com/office/drawing/2014/main" id="{04FE27C7-6467-E627-463A-EB37290C8B66}"/>
              </a:ext>
            </a:extLst>
          </p:cNvPr>
          <p:cNvSpPr txBox="1"/>
          <p:nvPr/>
        </p:nvSpPr>
        <p:spPr>
          <a:xfrm>
            <a:off x="-25475" y="6067455"/>
            <a:ext cx="3664536" cy="340478"/>
          </a:xfrm>
          <a:prstGeom prst="rect">
            <a:avLst/>
          </a:prstGeom>
          <a:noFill/>
        </p:spPr>
        <p:txBody>
          <a:bodyPr wrap="square">
            <a:spAutoFit/>
          </a:bodyPr>
          <a:lstStyle/>
          <a:p>
            <a:pPr algn="ctr">
              <a:lnSpc>
                <a:spcPct val="114000"/>
              </a:lnSpc>
              <a:spcAft>
                <a:spcPts val="1200"/>
              </a:spcAft>
            </a:pPr>
            <a:r>
              <a:rPr lang="en-US" sz="1500" i="1">
                <a:latin typeface="Calibri" panose="020F0502020204030204" pitchFamily="34" charset="0"/>
                <a:cs typeface="Calibri" panose="020F0502020204030204" pitchFamily="34" charset="0"/>
              </a:rPr>
              <a:t>Hình 10. Pin 3s và mạch sạc pin</a:t>
            </a:r>
          </a:p>
        </p:txBody>
      </p:sp>
      <p:sp>
        <p:nvSpPr>
          <p:cNvPr id="16" name="TextBox 15">
            <a:extLst>
              <a:ext uri="{FF2B5EF4-FFF2-40B4-BE49-F238E27FC236}">
                <a16:creationId xmlns:a16="http://schemas.microsoft.com/office/drawing/2014/main" id="{11C0DD8B-F946-8B1D-6400-58FDD00E2B2F}"/>
              </a:ext>
            </a:extLst>
          </p:cNvPr>
          <p:cNvSpPr txBox="1"/>
          <p:nvPr/>
        </p:nvSpPr>
        <p:spPr>
          <a:xfrm>
            <a:off x="4372293" y="6067455"/>
            <a:ext cx="3664536" cy="340478"/>
          </a:xfrm>
          <a:prstGeom prst="rect">
            <a:avLst/>
          </a:prstGeom>
          <a:noFill/>
        </p:spPr>
        <p:txBody>
          <a:bodyPr wrap="square">
            <a:spAutoFit/>
          </a:bodyPr>
          <a:lstStyle/>
          <a:p>
            <a:pPr algn="ctr">
              <a:lnSpc>
                <a:spcPct val="114000"/>
              </a:lnSpc>
              <a:spcAft>
                <a:spcPts val="1200"/>
              </a:spcAft>
            </a:pPr>
            <a:r>
              <a:rPr lang="en-US" sz="1500" i="1">
                <a:latin typeface="Calibri" panose="020F0502020204030204" pitchFamily="34" charset="0"/>
                <a:cs typeface="Calibri" panose="020F0502020204030204" pitchFamily="34" charset="0"/>
              </a:rPr>
              <a:t>Hình 11. Mạch nguyên lý khối nguồn</a:t>
            </a:r>
          </a:p>
        </p:txBody>
      </p:sp>
    </p:spTree>
    <p:extLst>
      <p:ext uri="{BB962C8B-B14F-4D97-AF65-F5344CB8AC3E}">
        <p14:creationId xmlns:p14="http://schemas.microsoft.com/office/powerpoint/2010/main" val="2782229267"/>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52bc4c51-431a-4234-9bd3-5c27d2abbd87">
      <Terms xmlns="http://schemas.microsoft.com/office/infopath/2007/PartnerControls"/>
    </lcf76f155ced4ddcb4097134ff3c332f>
    <TaxCatchAll xmlns="5d1f512f-91d8-4b94-8f00-1e61c07fe04d"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AEEA233C7220E74EB9ABA0BF4B06DE12" ma:contentTypeVersion="13" ma:contentTypeDescription="Create a new document." ma:contentTypeScope="" ma:versionID="fa0658f3ca2dd9946d30db22c12b284c">
  <xsd:schema xmlns:xsd="http://www.w3.org/2001/XMLSchema" xmlns:xs="http://www.w3.org/2001/XMLSchema" xmlns:p="http://schemas.microsoft.com/office/2006/metadata/properties" xmlns:ns2="52bc4c51-431a-4234-9bd3-5c27d2abbd87" xmlns:ns3="5d1f512f-91d8-4b94-8f00-1e61c07fe04d" targetNamespace="http://schemas.microsoft.com/office/2006/metadata/properties" ma:root="true" ma:fieldsID="500d0bb3554f63fcb4ee1537c5599f74" ns2:_="" ns3:_="">
    <xsd:import namespace="52bc4c51-431a-4234-9bd3-5c27d2abbd87"/>
    <xsd:import namespace="5d1f512f-91d8-4b94-8f00-1e61c07fe04d"/>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lcf76f155ced4ddcb4097134ff3c332f" minOccurs="0"/>
                <xsd:element ref="ns3:TaxCatchAll" minOccurs="0"/>
                <xsd:element ref="ns2:MediaServiceDateTaken" minOccurs="0"/>
                <xsd:element ref="ns2:MediaServiceOCR" minOccurs="0"/>
                <xsd:element ref="ns2:MediaServiceGenerationTime" minOccurs="0"/>
                <xsd:element ref="ns2:MediaServiceEventHashCode"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2bc4c51-431a-4234-9bd3-5c27d2abbd8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546fe6cf-c6c6-432e-bc3b-e1a865b2857d" ma:termSetId="09814cd3-568e-fe90-9814-8d621ff8fb84" ma:anchorId="fba54fb3-c3e1-fe81-a776-ca4b69148c4d" ma:open="true" ma:isKeyword="false">
      <xsd:complexType>
        <xsd:sequence>
          <xsd:element ref="pc:Terms" minOccurs="0" maxOccurs="1"/>
        </xsd:sequence>
      </xsd:complexType>
    </xsd:element>
    <xsd:element name="MediaServiceDateTaken" ma:index="15" nillable="true" ma:displayName="MediaServiceDateTaken" ma:hidden="true" ma:indexed="true" ma:internalName="MediaServiceDateTaken"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d1f512f-91d8-4b94-8f00-1e61c07fe04d"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4ad3b488-951f-4581-80fc-b4898435c891}" ma:internalName="TaxCatchAll" ma:showField="CatchAllData" ma:web="5d1f512f-91d8-4b94-8f00-1e61c07fe04d">
      <xsd:complexType>
        <xsd:complexContent>
          <xsd:extension base="dms:MultiChoiceLookup">
            <xsd:sequence>
              <xsd:element name="Value" type="dms:Lookup" maxOccurs="unbounded" minOccurs="0" nillable="true"/>
            </xsd:sequence>
          </xsd:extension>
        </xsd:complexContent>
      </xsd:complexType>
    </xsd:element>
    <xsd:element name="SharedWithUsers" ma:index="19"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0"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0F9A87E-05AD-4496-9B0B-B96F1838124A}">
  <ds:schemaRefs>
    <ds:schemaRef ds:uri="http://schemas.openxmlformats.org/package/2006/metadata/core-properties"/>
    <ds:schemaRef ds:uri="http://schemas.microsoft.com/office/infopath/2007/PartnerControls"/>
    <ds:schemaRef ds:uri="http://www.w3.org/XML/1998/namespace"/>
    <ds:schemaRef ds:uri="http://schemas.microsoft.com/office/2006/documentManagement/types"/>
    <ds:schemaRef ds:uri="http://purl.org/dc/elements/1.1/"/>
    <ds:schemaRef ds:uri="http://purl.org/dc/terms/"/>
    <ds:schemaRef ds:uri="5d1f512f-91d8-4b94-8f00-1e61c07fe04d"/>
    <ds:schemaRef ds:uri="52bc4c51-431a-4234-9bd3-5c27d2abbd87"/>
    <ds:schemaRef ds:uri="http://schemas.microsoft.com/office/2006/metadata/properties"/>
    <ds:schemaRef ds:uri="http://purl.org/dc/dcmitype/"/>
  </ds:schemaRefs>
</ds:datastoreItem>
</file>

<file path=customXml/itemProps2.xml><?xml version="1.0" encoding="utf-8"?>
<ds:datastoreItem xmlns:ds="http://schemas.openxmlformats.org/officeDocument/2006/customXml" ds:itemID="{C8B60292-B2D5-49A4-9C6F-8EC2733BA75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2bc4c51-431a-4234-9bd3-5c27d2abbd87"/>
    <ds:schemaRef ds:uri="5d1f512f-91d8-4b94-8f00-1e61c07fe04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2CFC930D-5681-484F-8561-F7AC6B41F8B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 Theme</Template>
  <TotalTime>3608</TotalTime>
  <Words>3038</Words>
  <Application>Microsoft Office PowerPoint</Application>
  <PresentationFormat>On-screen Show (4:3)</PresentationFormat>
  <Paragraphs>250</Paragraphs>
  <Slides>25</Slides>
  <Notes>22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25</vt:i4>
      </vt:variant>
    </vt:vector>
  </HeadingPairs>
  <TitlesOfParts>
    <vt:vector size="33" baseType="lpstr">
      <vt:lpstr>Arial</vt:lpstr>
      <vt:lpstr>Calibri</vt:lpstr>
      <vt:lpstr>Courier New</vt:lpstr>
      <vt:lpstr>Lato</vt:lpstr>
      <vt:lpstr>Roboto</vt:lpstr>
      <vt:lpstr>Symbol</vt:lpstr>
      <vt:lpstr>Times New Roman</vt:lpstr>
      <vt:lpstr>Office Theme</vt:lpstr>
      <vt:lpstr>PowerPoint Presentation</vt:lpstr>
      <vt:lpstr>PowerPoint Presentation</vt:lpstr>
      <vt:lpstr>1. TỔNG QUAN ĐỀ TÀI</vt:lpstr>
      <vt:lpstr>1. TỔNG QUAN ĐỀ TÀI</vt:lpstr>
      <vt:lpstr>1. TỔNG QUAN ĐỀ TÀI</vt:lpstr>
      <vt:lpstr>2. THIẾT KẾ HỆ THỐNG</vt:lpstr>
      <vt:lpstr>2. THIẾT KẾ HỆ THỐNG</vt:lpstr>
      <vt:lpstr>2. THIẾT KẾ HỆ THỐNG</vt:lpstr>
      <vt:lpstr>2. THIẾT KẾ HỆ THỐNG</vt:lpstr>
      <vt:lpstr>2. THIẾT KẾ HỆ THỐNG</vt:lpstr>
      <vt:lpstr>2. THIẾT KẾ HỆ THỐNG</vt:lpstr>
      <vt:lpstr>2. THIẾT KẾ HỆ THỐNG</vt:lpstr>
      <vt:lpstr>2. THIẾT KẾ HỆ THỐNG</vt:lpstr>
      <vt:lpstr>2. THIẾT KẾ HỆ THỐNG</vt:lpstr>
      <vt:lpstr>2. THIẾT KẾ HỆ THỐNG</vt:lpstr>
      <vt:lpstr>2. THIẾT KẾ HỆ THỐNG</vt:lpstr>
      <vt:lpstr>3. KẾT QUẢ, THỬ NGHIỆM &amp; ĐÁNH GIÁ</vt:lpstr>
      <vt:lpstr>3. KẾT QUẢ, THỬ NGHIỆM &amp; ĐÁNH GIÁ</vt:lpstr>
      <vt:lpstr>3. KẾT QUẢ, THỬ NGHIỆM &amp; ĐÁNH GIÁ</vt:lpstr>
      <vt:lpstr>3. KẾT QUẢ, THỬ NGHIỆM &amp; ĐÁNH GIÁ</vt:lpstr>
      <vt:lpstr>3. KẾT QUẢ, THỬ NGHIỆM &amp; ĐÁNH GIÁ</vt:lpstr>
      <vt:lpstr>3. KẾT QUẢ, THỬ NGHIỆM &amp; ĐÁNH GIÁ</vt:lpstr>
      <vt:lpstr>HƯỚNG PHÁT TRIỂN CỦA ĐỒ ÁN</vt:lpstr>
      <vt:lpstr>TÀI LIỆU THAM KHẢO</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Phong TT &amp; QTTH</dc:creator>
  <cp:lastModifiedBy>Nguyen Dinh Gioi 20202614</cp:lastModifiedBy>
  <cp:revision>79</cp:revision>
  <dcterms:created xsi:type="dcterms:W3CDTF">2021-05-28T04:32:29Z</dcterms:created>
  <dcterms:modified xsi:type="dcterms:W3CDTF">2024-08-16T12:46:43Z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0x010100AEEA233C7220E74EB9ABA0BF4B06DE12</vt:lpwstr>
  </property>
  <property fmtid="{D5CDD505-2E9C-101B-9397-08002B2CF9AE}" pid="3" name="MediaServiceImageTags">
    <vt:lpwstr/>
  </property>
</Properties>
</file>